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81" r:id="rId7"/>
    <p:sldId id="261" r:id="rId8"/>
    <p:sldId id="262" r:id="rId9"/>
    <p:sldId id="263" r:id="rId10"/>
    <p:sldId id="282" r:id="rId11"/>
    <p:sldId id="283" r:id="rId12"/>
    <p:sldId id="28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  <p:sldId id="285" r:id="rId22"/>
    <p:sldId id="276" r:id="rId23"/>
    <p:sldId id="273" r:id="rId24"/>
    <p:sldId id="274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4534B6-1387-49A4-B558-93391E02F844}">
  <a:tblStyle styleId="{614534B6-1387-49A4-B558-93391E02F84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FC"/>
          </a:solidFill>
        </a:fill>
      </a:tcStyle>
    </a:wholeTbl>
    <a:band1H>
      <a:tcTxStyle/>
      <a:tcStyle>
        <a:tcBdr/>
        <a:fill>
          <a:solidFill>
            <a:srgbClr val="CBDBF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BF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B95156-1E2D-4CB8-BEFE-C8A857BB1267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5AA81B-BBB5-4392-8076-FD9FE9627FA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478" autoAdjust="0"/>
  </p:normalViewPr>
  <p:slideViewPr>
    <p:cSldViewPr snapToGrid="0">
      <p:cViewPr varScale="1">
        <p:scale>
          <a:sx n="52" d="100"/>
          <a:sy n="52" d="100"/>
        </p:scale>
        <p:origin x="12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안녕하세요 MUD(Meeting Using DeepLearning)팀 발표 시작하겠습니다.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팀은 팀장 박주영, 팀원 김혜원, 김아연, 홍승환으로 이루어져있습니다.</a:t>
            </a:r>
            <a:endParaRPr/>
          </a:p>
        </p:txBody>
      </p:sp>
      <p:sp>
        <p:nvSpPr>
          <p:cNvPr id="114" name="Google Shape;1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</a:t>
            </a:r>
            <a:endParaRPr/>
          </a:p>
        </p:txBody>
      </p:sp>
      <p:sp>
        <p:nvSpPr>
          <p:cNvPr id="225" name="Google Shape;2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878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카테고리별로 크롤링 &gt;&gt; 큐 &gt;&gt; 서머리 &gt;&gt; db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실시간 크롤러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크롤링 과 서머리 동시 진행</a:t>
            </a: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큐1개 – 컴퓨터 메모리를 넘지 않는 데이터 양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서머리에서 </a:t>
            </a:r>
            <a:endParaRPr/>
          </a:p>
        </p:txBody>
      </p:sp>
      <p:sp>
        <p:nvSpPr>
          <p:cNvPr id="245" name="Google Shape;24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K-means를 이용한 군집화</a:t>
            </a:r>
            <a:endParaRPr/>
          </a:p>
        </p:txBody>
      </p:sp>
      <p:sp>
        <p:nvSpPr>
          <p:cNvPr id="297" name="Google Shape;29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여기서 중요한거 Sum이라는 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Defaul된 것은 낱개로 보여줌</a:t>
            </a:r>
            <a:endParaRPr/>
          </a:p>
        </p:txBody>
      </p:sp>
      <p:sp>
        <p:nvSpPr>
          <p:cNvPr id="328" name="Google Shape;32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원래</a:t>
            </a:r>
            <a:r>
              <a:rPr lang="en-US" dirty="0"/>
              <a:t> </a:t>
            </a:r>
            <a:r>
              <a:rPr lang="en-US" dirty="0" err="1"/>
              <a:t>K값이</a:t>
            </a:r>
            <a:r>
              <a:rPr lang="en-US" dirty="0"/>
              <a:t> </a:t>
            </a:r>
            <a:r>
              <a:rPr lang="en-US" dirty="0" err="1"/>
              <a:t>작을수록</a:t>
            </a:r>
            <a:r>
              <a:rPr lang="en-US" dirty="0"/>
              <a:t> </a:t>
            </a:r>
            <a:r>
              <a:rPr lang="en-US" dirty="0" err="1"/>
              <a:t>성능이</a:t>
            </a:r>
            <a:r>
              <a:rPr lang="en-US" dirty="0"/>
              <a:t> </a:t>
            </a:r>
            <a:r>
              <a:rPr lang="en-US" dirty="0" err="1"/>
              <a:t>좋게평가됌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군집의</a:t>
            </a:r>
            <a:r>
              <a:rPr lang="en-US" dirty="0"/>
              <a:t> </a:t>
            </a:r>
            <a:r>
              <a:rPr lang="en-US" dirty="0" err="1"/>
              <a:t>크기가</a:t>
            </a:r>
            <a:r>
              <a:rPr lang="en-US" dirty="0"/>
              <a:t> </a:t>
            </a:r>
            <a:r>
              <a:rPr lang="en-US" dirty="0" err="1"/>
              <a:t>클수록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빨간</a:t>
            </a:r>
            <a:r>
              <a:rPr lang="en-US" dirty="0"/>
              <a:t> </a:t>
            </a:r>
            <a:r>
              <a:rPr lang="en-US" dirty="0" err="1"/>
              <a:t>동그라미에</a:t>
            </a:r>
            <a:r>
              <a:rPr lang="en-US" dirty="0"/>
              <a:t> </a:t>
            </a:r>
            <a:r>
              <a:rPr lang="en-US" dirty="0" err="1"/>
              <a:t>안들어간것들은</a:t>
            </a:r>
            <a:r>
              <a:rPr lang="en-US" dirty="0"/>
              <a:t> just summary news </a:t>
            </a:r>
            <a:r>
              <a:rPr lang="en-US" dirty="0" err="1"/>
              <a:t>낱개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K값에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최대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최소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범위를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지정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dirty="0" smtClean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Malgun Gothic"/>
                <a:ea typeface="Malgun Gothic"/>
                <a:sym typeface="Malgun Gothic"/>
              </a:rPr>
              <a:t>최종 목적 유동 </a:t>
            </a:r>
            <a:r>
              <a:rPr lang="en-US" altLang="ko-KR" dirty="0" smtClean="0">
                <a:latin typeface="Malgun Gothic"/>
                <a:ea typeface="Malgun Gothic"/>
                <a:sym typeface="Malgun Gothic"/>
              </a:rPr>
              <a:t>K</a:t>
            </a:r>
            <a:endParaRPr dirty="0"/>
          </a:p>
        </p:txBody>
      </p:sp>
      <p:sp>
        <p:nvSpPr>
          <p:cNvPr id="349" name="Google Shape;34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원래 K값이 작을수록 성능이 좋게평가됌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군집의 크기가 클수록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빨간 동그라미에 안들어간것들은 just summary news 낱개</a:t>
            </a:r>
            <a:endParaRPr/>
          </a:p>
        </p:txBody>
      </p:sp>
      <p:sp>
        <p:nvSpPr>
          <p:cNvPr id="358" name="Google Shape;35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뉴스 headline 생성 과정이다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뉴스 headline 과정은 총 2가지로 나뉜다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1번은 Today serve에서 news cluster된후 cluster의 다중 문서요약 process가 실행되어 다중 문서 요약본을 추출한다. 이 추출된 요약본은 queue로 들어가 ml_headline_processing process가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가져와 꺼낸다. 꺼낸 다중 문서 요약본을 ml_headline model에 input 값으로 넣고 ouput값으로 다중 뉴스의 headlin을 추출하게 된다.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받은 다중 요약본과 다중 뉴스의 headlin은 json 형식으로 cluster db에 저장하게 된다. 이때 linux sever와 HTTP 통신하여 DB에 접근하여 저장한다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2번은 headline모델을 생성하기 위한 ml_headline serve이다.먼저 headline 모델을 업데이트 해주기위해 7주일에 한번씩 updat할 예정이다. Update를 위해 news crawling하는데 충분한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Dataset을 얻기 위해 한달간의 news를 얻는다[약 50만개 이다] 얻은 뉴스들을 news 정제화과정 즉 news data 전처리 과정을 거친뒤 ml_headline training 하고 testin까지 해서 model을 생성한다. 생성된 모델을 update 시켜주기위해 Linux serve와 HTTP 통신하여 모델 manual update 시킨다.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뉴스 headline 생성 과정이다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뉴스 headline 과정은 총 2가지로 나뉜다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1번은 Today serve에서 news cluster된후 cluster의 다중 문서요약 process가 실행되어 다중 문서 요약본을 추출한다. 이 추출된 요약본은 queue로 들어가 ml_headline_processing process가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가져와 꺼낸다. 꺼낸 다중 문서 요약본을 ml_headline model에 input 값으로 넣고 ouput값으로 다중 뉴스의 headlin을 추출하게 된다.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받은 다중 요약본과 다중 뉴스의 headlin은 json 형식으로 cluster db에 저장하게 된다. 이때 linux sever와 HTTP 통신하여 DB에 접근하여 저장한다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2번은 headline모델을 생성하기 위한 ml_headline serve이다.먼저 headline 모델을 업데이트 해주기위해 7주일에 한번씩 updat할 예정이다. Update를 위해 news crawling하는데 충분한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Dataset을 얻기 위해 한달간의 news를 얻는다[약 50만개 이다] 얻은 뉴스들을 news 정제화과정 즉 news data 전처리 과정을 거친뒤 ml_headline training 하고 testin까지 해서 model을 생성한다. 생성된 모델을 update 시켜주기위해 Linux serve와 HTTP 통신하여 모델 manual update 시킨다.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883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트레이닝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모델 저장 x 🡪 계속 테스팅ㅇ 중이고 생각보다 오래 걸려 아마 학습은 오늘 중 끝날 것이고 성능을 확인하고 이 모델을 그대로 쓸 것인지 아님 다른 모델을 생성할 것인지 Step횟수가 증가할 수록 loss가 감소하는 것을 볼 수 있다.  손실함수가 모델의 오차를 측정하는 것. 학습이 올바른 방향으로 학습을 하고 있다는 것을 알 수 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55" name="Google Shape;45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정부지원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2. 경쟁력 유리시장에 많이 없어서 더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en-US"/>
              <a:t>3.음성 + 인공지능 🡪 기업 업무생산성 높임… 생산성 크기때문에 사업성이 크다.1</a:t>
            </a: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ㄹㅇㄴ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515" name="Google Shape;5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여기 지워야 하나???</a:t>
            </a:r>
            <a:endParaRPr/>
          </a:p>
        </p:txBody>
      </p:sp>
      <p:sp>
        <p:nvSpPr>
          <p:cNvPr id="165" name="Google Shape;1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</a:t>
            </a:r>
            <a:endParaRPr/>
          </a:p>
        </p:txBody>
      </p:sp>
      <p:sp>
        <p:nvSpPr>
          <p:cNvPr id="225" name="Google Shape;2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</a:t>
            </a:r>
            <a:endParaRPr/>
          </a:p>
        </p:txBody>
      </p:sp>
      <p:sp>
        <p:nvSpPr>
          <p:cNvPr id="225" name="Google Shape;2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974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 </a:t>
            </a:r>
            <a:endParaRPr/>
          </a:p>
        </p:txBody>
      </p:sp>
      <p:sp>
        <p:nvSpPr>
          <p:cNvPr id="225" name="Google Shape;2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53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rgbClr val="F2F2F2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3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s and Contents Layout">
  <p:cSld name="2_Images and Contents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0" y="210372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0" y="978457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" name="Google Shape;50;p11" descr="D:\Fullppt\005-PNG이미지\노트북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04800" y="1316766"/>
            <a:ext cx="8584243" cy="436608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>
            <a:spLocks noGrp="1"/>
          </p:cNvSpPr>
          <p:nvPr>
            <p:ph type="pic" idx="3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>
            <a:spLocks noGrp="1"/>
          </p:cNvSpPr>
          <p:nvPr>
            <p:ph type="pic" idx="2"/>
          </p:nvPr>
        </p:nvSpPr>
        <p:spPr>
          <a:xfrm>
            <a:off x="4354400" y="627275"/>
            <a:ext cx="3360000" cy="3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>
            <a:spLocks noGrp="1"/>
          </p:cNvSpPr>
          <p:nvPr>
            <p:ph type="pic" idx="3"/>
          </p:nvPr>
        </p:nvSpPr>
        <p:spPr>
          <a:xfrm>
            <a:off x="5494440" y="4089360"/>
            <a:ext cx="2219961" cy="2219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>
            <a:spLocks noGrp="1"/>
          </p:cNvSpPr>
          <p:nvPr>
            <p:ph type="pic" idx="4"/>
          </p:nvPr>
        </p:nvSpPr>
        <p:spPr>
          <a:xfrm>
            <a:off x="7812477" y="1773170"/>
            <a:ext cx="2219799" cy="22141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s and Contents Layout">
  <p:cSld name="4_Images and Contents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0" y="210372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0" y="978457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>
            <a:spLocks noGrp="1"/>
          </p:cNvSpPr>
          <p:nvPr>
            <p:ph type="pic" idx="3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>
            <a:spLocks noGrp="1"/>
          </p:cNvSpPr>
          <p:nvPr>
            <p:ph type="pic" idx="4"/>
          </p:nvPr>
        </p:nvSpPr>
        <p:spPr>
          <a:xfrm>
            <a:off x="719403" y="4389107"/>
            <a:ext cx="5376597" cy="19202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s and Contents Layout">
  <p:cSld name="6_Images and Contents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480000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103632" y="480001"/>
            <a:ext cx="3600000" cy="589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4291816" y="480001"/>
            <a:ext cx="3600000" cy="589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s and Contents Layout">
  <p:cSld name="5_Images and Contents Layout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3"/>
          </p:nvPr>
        </p:nvSpPr>
        <p:spPr>
          <a:xfrm>
            <a:off x="5159896" y="2492896"/>
            <a:ext cx="1872208" cy="1872208"/>
          </a:xfrm>
          <a:prstGeom prst="ellipse">
            <a:avLst/>
          </a:prstGeom>
          <a:solidFill>
            <a:schemeClr val="lt1"/>
          </a:solidFill>
          <a:ln w="889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s and Contents Layout">
  <p:cSld name="7_Images and Contents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0" y="199771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0" y="96785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>
            <a:spLocks noGrp="1"/>
          </p:cNvSpPr>
          <p:nvPr>
            <p:ph type="pic" idx="3"/>
          </p:nvPr>
        </p:nvSpPr>
        <p:spPr>
          <a:xfrm>
            <a:off x="0" y="2468896"/>
            <a:ext cx="2976000" cy="38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>
            <a:spLocks noGrp="1"/>
          </p:cNvSpPr>
          <p:nvPr>
            <p:ph type="pic" idx="4"/>
          </p:nvPr>
        </p:nvSpPr>
        <p:spPr>
          <a:xfrm>
            <a:off x="6144000" y="2468896"/>
            <a:ext cx="2976000" cy="38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>
            <a:spLocks noGrp="1"/>
          </p:cNvSpPr>
          <p:nvPr>
            <p:ph type="pic" idx="5"/>
          </p:nvPr>
        </p:nvSpPr>
        <p:spPr>
          <a:xfrm>
            <a:off x="9216000" y="2468896"/>
            <a:ext cx="2976000" cy="38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3072000" y="2468896"/>
            <a:ext cx="2976000" cy="3840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mages and Contents Layout">
  <p:cSld name="10_Images and Contents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6110731" y="0"/>
            <a:ext cx="3048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>
            <a:spLocks noGrp="1"/>
          </p:cNvSpPr>
          <p:nvPr>
            <p:ph type="pic" idx="2"/>
          </p:nvPr>
        </p:nvSpPr>
        <p:spPr>
          <a:xfrm>
            <a:off x="9144000" y="931704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>
            <a:spLocks noGrp="1"/>
          </p:cNvSpPr>
          <p:nvPr>
            <p:ph type="pic" idx="3"/>
          </p:nvPr>
        </p:nvSpPr>
        <p:spPr>
          <a:xfrm>
            <a:off x="6110731" y="3438142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>
            <a:spLocks noGrp="1"/>
          </p:cNvSpPr>
          <p:nvPr>
            <p:ph type="pic" idx="4"/>
          </p:nvPr>
        </p:nvSpPr>
        <p:spPr>
          <a:xfrm>
            <a:off x="3063172" y="932723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>
            <a:spLocks noGrp="1"/>
          </p:cNvSpPr>
          <p:nvPr>
            <p:ph type="pic" idx="5"/>
          </p:nvPr>
        </p:nvSpPr>
        <p:spPr>
          <a:xfrm>
            <a:off x="0" y="3439160"/>
            <a:ext cx="3048000" cy="24962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>
            <a:spLocks noGrp="1"/>
          </p:cNvSpPr>
          <p:nvPr>
            <p:ph type="pic" idx="3"/>
          </p:nvPr>
        </p:nvSpPr>
        <p:spPr>
          <a:xfrm>
            <a:off x="4851280" y="1699523"/>
            <a:ext cx="2649569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4"/>
          </p:nvPr>
        </p:nvSpPr>
        <p:spPr>
          <a:xfrm>
            <a:off x="7500220" y="1699523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>
            <a:spLocks noGrp="1"/>
          </p:cNvSpPr>
          <p:nvPr>
            <p:ph type="pic" idx="5"/>
          </p:nvPr>
        </p:nvSpPr>
        <p:spPr>
          <a:xfrm>
            <a:off x="9842831" y="1699523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>
            <a:spLocks noGrp="1"/>
          </p:cNvSpPr>
          <p:nvPr>
            <p:ph type="pic" idx="6"/>
          </p:nvPr>
        </p:nvSpPr>
        <p:spPr>
          <a:xfrm>
            <a:off x="4851280" y="3952861"/>
            <a:ext cx="2649569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7"/>
          </p:nvPr>
        </p:nvSpPr>
        <p:spPr>
          <a:xfrm>
            <a:off x="7500220" y="3952861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>
            <a:spLocks noGrp="1"/>
          </p:cNvSpPr>
          <p:nvPr>
            <p:ph type="pic" idx="8"/>
          </p:nvPr>
        </p:nvSpPr>
        <p:spPr>
          <a:xfrm>
            <a:off x="9842831" y="3952861"/>
            <a:ext cx="2342984" cy="22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" y="1696861"/>
            <a:ext cx="4859363" cy="45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ets layout">
  <p:cSld name="icon sets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95" name="Google Shape;95;p19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4078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9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4101075"/>
            <a:ext cx="12192000" cy="2208245"/>
          </a:xfrm>
          <a:prstGeom prst="rect">
            <a:avLst/>
          </a:prstGeom>
          <a:solidFill>
            <a:schemeClr val="lt1">
              <a:alpha val="8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0" y="4582326"/>
            <a:ext cx="12192000" cy="76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-197" y="535041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0" y="6309320"/>
            <a:ext cx="1219200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0" y="6211360"/>
            <a:ext cx="121920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993020" y="6762"/>
            <a:ext cx="1859661" cy="6863917"/>
          </a:xfrm>
          <a:custGeom>
            <a:avLst/>
            <a:gdLst/>
            <a:ahLst/>
            <a:cxnLst/>
            <a:rect l="l" t="t" r="r" b="b"/>
            <a:pathLst>
              <a:path w="1394746" h="5147938" extrusionOk="0">
                <a:moveTo>
                  <a:pt x="678002" y="2358"/>
                </a:moveTo>
                <a:cubicBezTo>
                  <a:pt x="660202" y="4684"/>
                  <a:pt x="729140" y="4379"/>
                  <a:pt x="709292" y="0"/>
                </a:cubicBezTo>
                <a:cubicBezTo>
                  <a:pt x="1164073" y="792664"/>
                  <a:pt x="2044121" y="3295264"/>
                  <a:pt x="605169" y="5147938"/>
                </a:cubicBezTo>
                <a:lnTo>
                  <a:pt x="0" y="5142483"/>
                </a:lnTo>
                <a:cubicBezTo>
                  <a:pt x="1286717" y="3715598"/>
                  <a:pt x="1489690" y="1855467"/>
                  <a:pt x="678002" y="2358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3470022" y="-4713"/>
            <a:ext cx="1527735" cy="6873277"/>
          </a:xfrm>
          <a:custGeom>
            <a:avLst/>
            <a:gdLst/>
            <a:ahLst/>
            <a:cxnLst/>
            <a:rect l="l" t="t" r="r" b="b"/>
            <a:pathLst>
              <a:path w="1145801" h="5154958" extrusionOk="0">
                <a:moveTo>
                  <a:pt x="346963" y="0"/>
                </a:moveTo>
                <a:cubicBezTo>
                  <a:pt x="1503833" y="1879282"/>
                  <a:pt x="1323265" y="3584062"/>
                  <a:pt x="323772" y="5154958"/>
                </a:cubicBezTo>
                <a:lnTo>
                  <a:pt x="0" y="5154958"/>
                </a:lnTo>
                <a:cubicBezTo>
                  <a:pt x="1140463" y="3599315"/>
                  <a:pt x="1290903" y="1893588"/>
                  <a:pt x="346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3311691" y="2564904"/>
            <a:ext cx="8880309" cy="1728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0" y="0"/>
            <a:ext cx="303363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049720" y="1400096"/>
            <a:ext cx="3974251" cy="3974251"/>
          </a:xfrm>
          <a:prstGeom prst="ellipse">
            <a:avLst/>
          </a:prstGeom>
          <a:solidFill>
            <a:srgbClr val="F2F2F2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5587427" y="2908905"/>
            <a:ext cx="6604573" cy="6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3"/>
          </p:nvPr>
        </p:nvSpPr>
        <p:spPr>
          <a:xfrm>
            <a:off x="5587427" y="3540340"/>
            <a:ext cx="6604573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" y="1"/>
            <a:ext cx="10515465" cy="6868601"/>
          </a:xfrm>
          <a:custGeom>
            <a:avLst/>
            <a:gdLst/>
            <a:ahLst/>
            <a:cxnLst/>
            <a:rect l="l" t="t" r="r" b="b"/>
            <a:pathLst>
              <a:path w="7886599" h="5151451" extrusionOk="0">
                <a:moveTo>
                  <a:pt x="0" y="0"/>
                </a:moveTo>
                <a:lnTo>
                  <a:pt x="5779504" y="0"/>
                </a:lnTo>
                <a:lnTo>
                  <a:pt x="7886599" y="5151451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23392" y="164638"/>
            <a:ext cx="11568608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623392" y="932723"/>
            <a:ext cx="11568608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0" y="111631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5333"/>
              <a:buFont typeface="Arial"/>
              <a:buNone/>
              <a:defRPr sz="5333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s and Contents Layout">
  <p:cSld name="9_Images and Conten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0" y="100431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0" y="86851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>
            <a:spLocks noGrp="1"/>
          </p:cNvSpPr>
          <p:nvPr>
            <p:ph type="pic" idx="3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>
            <a:spLocks noGrp="1"/>
          </p:cNvSpPr>
          <p:nvPr>
            <p:ph type="pic" idx="4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>
            <a:spLocks noGrp="1"/>
          </p:cNvSpPr>
          <p:nvPr>
            <p:ph type="pic" idx="5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>
            <a:spLocks noGrp="1"/>
          </p:cNvSpPr>
          <p:nvPr>
            <p:ph type="pic" idx="6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rgbClr val="F2F2F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 descr="D:\Fullppt\005-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9616" y="548680"/>
            <a:ext cx="3552395" cy="3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>
            <a:spLocks noGrp="1"/>
          </p:cNvSpPr>
          <p:nvPr>
            <p:ph type="pic" idx="2"/>
          </p:nvPr>
        </p:nvSpPr>
        <p:spPr>
          <a:xfrm>
            <a:off x="2768227" y="695936"/>
            <a:ext cx="3263552" cy="22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Google Shape;40;p9" descr="D:\Fullppt\005-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83613" y="3185733"/>
            <a:ext cx="3552395" cy="3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>
            <a:spLocks noGrp="1"/>
          </p:cNvSpPr>
          <p:nvPr>
            <p:ph type="pic" idx="3"/>
          </p:nvPr>
        </p:nvSpPr>
        <p:spPr>
          <a:xfrm>
            <a:off x="8112224" y="3332989"/>
            <a:ext cx="3263552" cy="2216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s and Contents Layout">
  <p:cSld name="1_Images and Conten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0" y="101030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0" y="869115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sz="1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5" name="Google Shape;45;p10" descr="D:\Fullppt\PNG이미지\핸드폰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0397" y="1630695"/>
            <a:ext cx="4497771" cy="544671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>
            <a:spLocks noGrp="1"/>
          </p:cNvSpPr>
          <p:nvPr>
            <p:ph type="pic" idx="3"/>
          </p:nvPr>
        </p:nvSpPr>
        <p:spPr>
          <a:xfrm>
            <a:off x="8688289" y="1814893"/>
            <a:ext cx="2593953" cy="40068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5194570" y="2847472"/>
            <a:ext cx="6997430" cy="74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TodayNews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중간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결과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보고</a:t>
            </a:r>
            <a:endParaRPr dirty="0"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3"/>
          </p:nvPr>
        </p:nvSpPr>
        <p:spPr>
          <a:xfrm>
            <a:off x="5587427" y="3804405"/>
            <a:ext cx="6604573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Meeting Using DeepLearning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3" descr="실내, 벽, 테이블, 앉아있는이(가) 표시된 사진&#10;&#10;자동 생성된 설명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53" r="16653"/>
          <a:stretch/>
        </p:blipFill>
        <p:spPr>
          <a:xfrm>
            <a:off x="1049720" y="1400096"/>
            <a:ext cx="3974251" cy="3974251"/>
          </a:xfrm>
          <a:prstGeom prst="ellipse">
            <a:avLst/>
          </a:prstGeom>
          <a:solidFill>
            <a:srgbClr val="F2F2F2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9" name="Google Shape;11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3689" y="269281"/>
            <a:ext cx="1255296" cy="310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>
            <a:hlinkClick r:id="rId5"/>
          </p:cNvPr>
          <p:cNvSpPr txBox="1"/>
          <p:nvPr/>
        </p:nvSpPr>
        <p:spPr>
          <a:xfrm>
            <a:off x="581891" y="6456219"/>
            <a:ext cx="11610109" cy="25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http://www.free-powerpoint-templates-design.com</a:t>
            </a: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4098220" y="5638412"/>
            <a:ext cx="76509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None/>
            </a:pPr>
            <a:r>
              <a:rPr lang="en-US" sz="1867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201601364 박주영(T)	201503665 홍승환  201600599 김아연201701138 김혜원        2017</a:t>
            </a:r>
            <a:r>
              <a:rPr lang="en-US" sz="1867">
                <a:solidFill>
                  <a:schemeClr val="dk1"/>
                </a:solidFill>
              </a:rPr>
              <a:t>00124</a:t>
            </a:r>
            <a:r>
              <a:rPr lang="en-US" sz="1867" b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이산가 비두샤</a:t>
            </a:r>
            <a:endParaRPr sz="1867" b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</a:pPr>
            <a:r>
              <a:rPr lang="en-US" sz="1867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HERE 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pPr lvl="0"/>
            <a:r>
              <a:rPr lang="en-US" altLang="ko-KR" dirty="0">
                <a:latin typeface="+mj-ea"/>
                <a:ea typeface="+mj-ea"/>
              </a:rPr>
              <a:t>3-1. APP</a:t>
            </a:r>
            <a:r>
              <a:rPr lang="ko-KR" altLang="en-US" dirty="0">
                <a:latin typeface="+mj-ea"/>
                <a:ea typeface="+mj-ea"/>
              </a:rPr>
              <a:t>개발  세부 진행 사항</a:t>
            </a:r>
          </a:p>
        </p:txBody>
      </p:sp>
      <p:sp>
        <p:nvSpPr>
          <p:cNvPr id="7" name="Google Shape;233;p31"/>
          <p:cNvSpPr txBox="1">
            <a:spLocks noGrp="1"/>
          </p:cNvSpPr>
          <p:nvPr>
            <p:ph type="body" idx="1"/>
          </p:nvPr>
        </p:nvSpPr>
        <p:spPr>
          <a:xfrm>
            <a:off x="0" y="768085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베이스 설계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240;p32"/>
          <p:cNvSpPr txBox="1"/>
          <p:nvPr/>
        </p:nvSpPr>
        <p:spPr>
          <a:xfrm>
            <a:off x="4413182" y="1403914"/>
            <a:ext cx="2967426" cy="64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 Database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32" y="1915205"/>
            <a:ext cx="68675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7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pPr lvl="0"/>
            <a:r>
              <a:rPr lang="en-US" altLang="ko-KR" dirty="0">
                <a:latin typeface="+mj-ea"/>
                <a:ea typeface="+mj-ea"/>
              </a:rPr>
              <a:t>3-1. APP</a:t>
            </a:r>
            <a:r>
              <a:rPr lang="ko-KR" altLang="en-US" dirty="0">
                <a:latin typeface="+mj-ea"/>
                <a:ea typeface="+mj-ea"/>
              </a:rPr>
              <a:t>개발  세부 진행 사항</a:t>
            </a:r>
          </a:p>
        </p:txBody>
      </p:sp>
      <p:sp>
        <p:nvSpPr>
          <p:cNvPr id="7" name="Google Shape;233;p31"/>
          <p:cNvSpPr txBox="1">
            <a:spLocks noGrp="1"/>
          </p:cNvSpPr>
          <p:nvPr>
            <p:ph type="body" idx="1"/>
          </p:nvPr>
        </p:nvSpPr>
        <p:spPr>
          <a:xfrm>
            <a:off x="0" y="768085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</a:t>
            </a:r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통신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70;p16"/>
          <p:cNvSpPr txBox="1"/>
          <p:nvPr/>
        </p:nvSpPr>
        <p:spPr>
          <a:xfrm>
            <a:off x="2185668" y="3272653"/>
            <a:ext cx="5745600" cy="2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static Future getArticlesByCategory(category) async {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List&lt;Article&gt; articles = List();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final response = await http.get(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Uri.encodeFull("http://34.84.147.192:8000/news/articles/?format=json&amp;category=" + category),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headers: {"Accept" : "application/json"}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);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if (response.statusCode == 200) {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articles = (json.decode(utf8.decode(response.bodyBytes)) as List)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    .map((data) =&gt; new Article.fromJson(data))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    .toList();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if (articles.length == 0){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  articles.add(getArticleError);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  return articles;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}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return articles;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} else {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articles.add(getArticleError);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      return articles;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6" name="Google Shape;71;p16"/>
          <p:cNvSpPr txBox="1"/>
          <p:nvPr/>
        </p:nvSpPr>
        <p:spPr>
          <a:xfrm>
            <a:off x="2338093" y="1776053"/>
            <a:ext cx="4455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Get Articles By Category</a:t>
            </a:r>
            <a:endParaRPr sz="2400" b="1" dirty="0"/>
          </a:p>
        </p:txBody>
      </p:sp>
      <p:sp>
        <p:nvSpPr>
          <p:cNvPr id="8" name="Google Shape;72;p16"/>
          <p:cNvSpPr txBox="1"/>
          <p:nvPr/>
        </p:nvSpPr>
        <p:spPr>
          <a:xfrm>
            <a:off x="2338093" y="2756653"/>
            <a:ext cx="445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Function for http.get</a:t>
            </a:r>
            <a:endParaRPr sz="1800" b="1"/>
          </a:p>
        </p:txBody>
      </p:sp>
      <p:sp>
        <p:nvSpPr>
          <p:cNvPr id="9" name="Google Shape;73;p16"/>
          <p:cNvSpPr txBox="1"/>
          <p:nvPr/>
        </p:nvSpPr>
        <p:spPr>
          <a:xfrm>
            <a:off x="7931268" y="2532953"/>
            <a:ext cx="2993100" cy="3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class Article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String newsId;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String headline;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String summary;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String url;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String pubDate;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String sumDate;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String category;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String clusterId;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Article({this.newsId, this.headline,this.summary, this.url,this.pubDate, this.sumDate,this.category,this.clusterId});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Article.fromJson(Map&lt;String, dynamic&gt; json)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newsId = json['news_id'];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headline = json['headline'];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summary = json['summary'];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url = json['url'];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pubDate = json['pub_date'];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sumDate = json['sum_date'];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category = json['category'];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  clusterId = json['cluster_id'];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 }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62273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/>
          <p:nvPr/>
        </p:nvSpPr>
        <p:spPr>
          <a:xfrm>
            <a:off x="724558" y="2484703"/>
            <a:ext cx="2125028" cy="480061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 Crawler Process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7728423" y="3993660"/>
            <a:ext cx="2125028" cy="480061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process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10824514" y="3723150"/>
            <a:ext cx="861060" cy="10210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1F68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1" name="Google Shape;251;p33"/>
          <p:cNvGraphicFramePr/>
          <p:nvPr/>
        </p:nvGraphicFramePr>
        <p:xfrm>
          <a:off x="4632332" y="3996665"/>
          <a:ext cx="2204700" cy="474050"/>
        </p:xfrm>
        <a:graphic>
          <a:graphicData uri="http://schemas.openxmlformats.org/drawingml/2006/table">
            <a:tbl>
              <a:tblPr firstRow="1" bandRow="1">
                <a:noFill/>
                <a:tableStyleId>{62B95156-1E2D-4CB8-BEFE-C8A857BB1267}</a:tableStyleId>
              </a:tblPr>
              <a:tblGrid>
                <a:gridCol w="36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52" name="Google Shape;252;p33"/>
          <p:cNvCxnSpPr/>
          <p:nvPr/>
        </p:nvCxnSpPr>
        <p:spPr>
          <a:xfrm>
            <a:off x="2849586" y="2741488"/>
            <a:ext cx="1782600" cy="15090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3" name="Google Shape;253;p33"/>
          <p:cNvCxnSpPr>
            <a:stCxn id="249" idx="3"/>
          </p:cNvCxnSpPr>
          <p:nvPr/>
        </p:nvCxnSpPr>
        <p:spPr>
          <a:xfrm>
            <a:off x="9853451" y="4233691"/>
            <a:ext cx="97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4" name="Google Shape;254;p33"/>
          <p:cNvSpPr txBox="1"/>
          <p:nvPr/>
        </p:nvSpPr>
        <p:spPr>
          <a:xfrm>
            <a:off x="5268782" y="3590063"/>
            <a:ext cx="9318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Queue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757810" y="3413728"/>
            <a:ext cx="2125028" cy="480061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경제 Crawler Process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779061" y="4490475"/>
            <a:ext cx="2125028" cy="480061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사회 Crawler Process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779061" y="5328051"/>
            <a:ext cx="2125028" cy="480061"/>
          </a:xfrm>
          <a:prstGeom prst="rect">
            <a:avLst/>
          </a:prstGeom>
          <a:solidFill>
            <a:srgbClr val="D5E9FB"/>
          </a:solidFill>
          <a:ln w="25400" cap="flat" cmpd="sng">
            <a:solidFill>
              <a:srgbClr val="1B75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정치 Crawler Process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33"/>
          <p:cNvCxnSpPr>
            <a:stCxn id="257" idx="3"/>
          </p:cNvCxnSpPr>
          <p:nvPr/>
        </p:nvCxnSpPr>
        <p:spPr>
          <a:xfrm rot="10800000" flipH="1">
            <a:off x="2904089" y="4233682"/>
            <a:ext cx="837000" cy="13344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33"/>
          <p:cNvCxnSpPr>
            <a:stCxn id="256" idx="3"/>
          </p:cNvCxnSpPr>
          <p:nvPr/>
        </p:nvCxnSpPr>
        <p:spPr>
          <a:xfrm>
            <a:off x="2904089" y="4730506"/>
            <a:ext cx="837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p33"/>
          <p:cNvCxnSpPr/>
          <p:nvPr/>
        </p:nvCxnSpPr>
        <p:spPr>
          <a:xfrm rot="10800000" flipH="1">
            <a:off x="2904089" y="3653758"/>
            <a:ext cx="836870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33"/>
          <p:cNvCxnSpPr>
            <a:endCxn id="249" idx="1"/>
          </p:cNvCxnSpPr>
          <p:nvPr/>
        </p:nvCxnSpPr>
        <p:spPr>
          <a:xfrm>
            <a:off x="6837123" y="4233691"/>
            <a:ext cx="89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62" name="Google Shape;262;p33"/>
          <p:cNvSpPr/>
          <p:nvPr/>
        </p:nvSpPr>
        <p:spPr>
          <a:xfrm>
            <a:off x="480925" y="2414711"/>
            <a:ext cx="2645546" cy="633242"/>
          </a:xfrm>
          <a:prstGeom prst="rect">
            <a:avLst/>
          </a:prstGeom>
          <a:solidFill>
            <a:srgbClr val="7F7F7F">
              <a:alpha val="1882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480925" y="3319525"/>
            <a:ext cx="2645546" cy="633242"/>
          </a:xfrm>
          <a:prstGeom prst="rect">
            <a:avLst/>
          </a:prstGeom>
          <a:solidFill>
            <a:srgbClr val="7F7F7F">
              <a:alpha val="1882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480925" y="4412746"/>
            <a:ext cx="2645546" cy="633242"/>
          </a:xfrm>
          <a:prstGeom prst="rect">
            <a:avLst/>
          </a:prstGeom>
          <a:solidFill>
            <a:srgbClr val="7F7F7F">
              <a:alpha val="1882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480925" y="5252599"/>
            <a:ext cx="2645546" cy="633242"/>
          </a:xfrm>
          <a:prstGeom prst="rect">
            <a:avLst/>
          </a:prstGeom>
          <a:solidFill>
            <a:srgbClr val="7F7F7F">
              <a:alpha val="18823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1162602" y="1992315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scheduler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103909" y="2389706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15분</a:t>
            </a: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3159723" y="3302205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5분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3130542" y="4400012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3분</a:t>
            </a:r>
            <a:endParaRPr/>
          </a:p>
        </p:txBody>
      </p:sp>
      <p:sp>
        <p:nvSpPr>
          <p:cNvPr id="270" name="Google Shape;270;p33"/>
          <p:cNvSpPr txBox="1"/>
          <p:nvPr/>
        </p:nvSpPr>
        <p:spPr>
          <a:xfrm>
            <a:off x="3166052" y="5184033"/>
            <a:ext cx="1528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7분</a:t>
            </a:r>
            <a:endParaRPr/>
          </a:p>
        </p:txBody>
      </p:sp>
      <p:cxnSp>
        <p:nvCxnSpPr>
          <p:cNvPr id="271" name="Google Shape;271;p33"/>
          <p:cNvCxnSpPr/>
          <p:nvPr/>
        </p:nvCxnSpPr>
        <p:spPr>
          <a:xfrm>
            <a:off x="10262587" y="4233691"/>
            <a:ext cx="0" cy="736845"/>
          </a:xfrm>
          <a:prstGeom prst="straightConnector1">
            <a:avLst/>
          </a:prstGeom>
          <a:noFill/>
          <a:ln w="19050" cap="flat" cmpd="sng">
            <a:solidFill>
              <a:srgbClr val="3262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33"/>
          <p:cNvSpPr/>
          <p:nvPr/>
        </p:nvSpPr>
        <p:spPr>
          <a:xfrm>
            <a:off x="9334490" y="4970536"/>
            <a:ext cx="2451312" cy="156575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&lt;json type&gt;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summary table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{“headline”, “summary”,“url”, “pub_date”, “category”, “cluster_id”}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-4011228" y="1224230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Crawling &amp;summary</a:t>
            </a:r>
            <a:endParaRPr sz="2800" b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3-2. </a:t>
            </a:r>
            <a:r>
              <a:rPr lang="ko-KR" altLang="en-US" dirty="0">
                <a:latin typeface="+mj-ea"/>
                <a:ea typeface="+mj-ea"/>
              </a:rPr>
              <a:t>뉴스 생성 시스템 구현 현황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/>
        </p:nvSpPr>
        <p:spPr>
          <a:xfrm>
            <a:off x="-3585099" y="1309975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Crawling &amp;summary 결과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243" y="2541740"/>
            <a:ext cx="10993514" cy="177451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-492730" y="1980174"/>
            <a:ext cx="5018430" cy="38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결과를 리스트로 출력</a:t>
            </a:r>
            <a:endParaRPr/>
          </a:p>
        </p:txBody>
      </p:sp>
      <p:sp>
        <p:nvSpPr>
          <p:cNvPr id="283" name="Google Shape;283;p34"/>
          <p:cNvSpPr txBox="1"/>
          <p:nvPr/>
        </p:nvSpPr>
        <p:spPr>
          <a:xfrm>
            <a:off x="728802" y="4020333"/>
            <a:ext cx="11544624" cy="25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크롤링 후 뉴스 본문을 요약한 데이터를 리스트로 저장한다. </a:t>
            </a:r>
            <a:endParaRPr sz="20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= [오늘날짜,카테고리,언론사,제목,요약본문,ur,뉴스생성시간]으로 저장한다.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 예시: [ ‘20191119‘,’society’,’연합뉴스’,’프랑스 남부서 현수교 붕괴,,,’,’스용차 타고 있던 15세 청소년 숨진 채 발견. 트럭 운전사도….’,’2019.11.19.12.50’] </a:t>
            </a:r>
            <a:endParaRPr/>
          </a:p>
        </p:txBody>
      </p:sp>
      <p:sp>
        <p:nvSpPr>
          <p:cNvPr id="8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3-2. </a:t>
            </a:r>
            <a:r>
              <a:rPr lang="ko-KR" altLang="en-US" dirty="0">
                <a:latin typeface="+mj-ea"/>
                <a:ea typeface="+mj-ea"/>
              </a:rPr>
              <a:t>뉴스 생성 시스템 구현 현황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5"/>
          <p:cNvPicPr preferRelativeResize="0"/>
          <p:nvPr/>
        </p:nvPicPr>
        <p:blipFill rotWithShape="1">
          <a:blip r:embed="rId3">
            <a:alphaModFix/>
          </a:blip>
          <a:srcRect r="-317" b="65282"/>
          <a:stretch/>
        </p:blipFill>
        <p:spPr>
          <a:xfrm>
            <a:off x="680266" y="2541740"/>
            <a:ext cx="11256885" cy="1774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-3585099" y="1309975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Crawling &amp;summary 결과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273130" y="2090814"/>
            <a:ext cx="5018430" cy="38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DB에 json형식으로 결과를 저장</a:t>
            </a:r>
            <a:endParaRPr/>
          </a:p>
        </p:txBody>
      </p:sp>
      <p:sp>
        <p:nvSpPr>
          <p:cNvPr id="293" name="Google Shape;293;p35"/>
          <p:cNvSpPr txBox="1"/>
          <p:nvPr/>
        </p:nvSpPr>
        <p:spPr>
          <a:xfrm>
            <a:off x="728802" y="4020333"/>
            <a:ext cx="11544624" cy="25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API를 이용해 News summary table의 url과 통신을 한다.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 = {“headline” : date[3], “summary” : date[4], “url”: date[5], “pub_date”:date[6], “category”:date[1], “cluster_id”:”…”} 의 json 형식으로 DB에 저장하며 앞서 생성된 data 리스트에서 알맞은 값을 value로 지정하여 준다.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요약된 뉴스는 실시간은로 앱에서 확인 가능하다.</a:t>
            </a:r>
            <a:endParaRPr/>
          </a:p>
        </p:txBody>
      </p:sp>
      <p:sp>
        <p:nvSpPr>
          <p:cNvPr id="8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3-2. </a:t>
            </a:r>
            <a:r>
              <a:rPr lang="ko-KR" altLang="en-US" dirty="0">
                <a:latin typeface="+mj-ea"/>
                <a:ea typeface="+mj-ea"/>
              </a:rPr>
              <a:t>뉴스 생성 시스템 구현 현황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/>
          <p:nvPr/>
        </p:nvSpPr>
        <p:spPr>
          <a:xfrm>
            <a:off x="0" y="2762311"/>
            <a:ext cx="861060" cy="10210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1F68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6"/>
          <p:cNvSpPr/>
          <p:nvPr/>
        </p:nvSpPr>
        <p:spPr>
          <a:xfrm>
            <a:off x="3644703" y="1515750"/>
            <a:ext cx="2487685" cy="795867"/>
          </a:xfrm>
          <a:prstGeom prst="snip1Rect">
            <a:avLst>
              <a:gd name="adj" fmla="val 16667"/>
            </a:avLst>
          </a:prstGeom>
          <a:solidFill>
            <a:srgbClr val="D5E9FB"/>
          </a:solidFill>
          <a:ln w="25400" cap="flat" cmpd="sng">
            <a:solidFill>
              <a:srgbClr val="117B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Crawling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/>
        </p:nvSpPr>
        <p:spPr>
          <a:xfrm>
            <a:off x="6824667" y="1515750"/>
            <a:ext cx="2487685" cy="795867"/>
          </a:xfrm>
          <a:prstGeom prst="snip1Rect">
            <a:avLst>
              <a:gd name="adj" fmla="val 16667"/>
            </a:avLst>
          </a:prstGeom>
          <a:solidFill>
            <a:srgbClr val="D5E9FB"/>
          </a:solidFill>
          <a:ln w="25400" cap="flat" cmpd="sng">
            <a:solidFill>
              <a:srgbClr val="117B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6"/>
          <p:cNvSpPr/>
          <p:nvPr/>
        </p:nvSpPr>
        <p:spPr>
          <a:xfrm>
            <a:off x="3689450" y="2945190"/>
            <a:ext cx="2487685" cy="795867"/>
          </a:xfrm>
          <a:prstGeom prst="snip1Rect">
            <a:avLst>
              <a:gd name="adj" fmla="val 16667"/>
            </a:avLst>
          </a:prstGeom>
          <a:solidFill>
            <a:srgbClr val="D5E9FB"/>
          </a:solidFill>
          <a:ln w="25400" cap="flat" cmpd="sng">
            <a:solidFill>
              <a:srgbClr val="117B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3682166" y="4485467"/>
            <a:ext cx="2487685" cy="795867"/>
          </a:xfrm>
          <a:prstGeom prst="snip1Rect">
            <a:avLst>
              <a:gd name="adj" fmla="val 16667"/>
            </a:avLst>
          </a:prstGeom>
          <a:solidFill>
            <a:srgbClr val="D5E9FB"/>
          </a:solidFill>
          <a:ln w="25400" cap="flat" cmpd="sng">
            <a:solidFill>
              <a:srgbClr val="117B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News Headline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(ML process)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6859592" y="4485467"/>
            <a:ext cx="2487685" cy="795867"/>
          </a:xfrm>
          <a:prstGeom prst="snip1Rect">
            <a:avLst>
              <a:gd name="adj" fmla="val 16667"/>
            </a:avLst>
          </a:prstGeom>
          <a:solidFill>
            <a:srgbClr val="D5E9FB"/>
          </a:solidFill>
          <a:ln w="25400" cap="flat" cmpd="sng">
            <a:solidFill>
              <a:srgbClr val="117B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(News multi summary)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6"/>
          <p:cNvSpPr/>
          <p:nvPr/>
        </p:nvSpPr>
        <p:spPr>
          <a:xfrm>
            <a:off x="6270101" y="1714717"/>
            <a:ext cx="414866" cy="397934"/>
          </a:xfrm>
          <a:prstGeom prst="plus">
            <a:avLst>
              <a:gd name="adj" fmla="val 37121"/>
            </a:avLst>
          </a:prstGeom>
          <a:solidFill>
            <a:srgbClr val="117BBB"/>
          </a:solidFill>
          <a:ln w="25400" cap="flat" cmpd="sng">
            <a:solidFill>
              <a:srgbClr val="117B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36"/>
          <p:cNvCxnSpPr>
            <a:stCxn id="300" idx="2"/>
            <a:endCxn id="299" idx="1"/>
          </p:cNvCxnSpPr>
          <p:nvPr/>
        </p:nvCxnSpPr>
        <p:spPr>
          <a:xfrm flipH="1">
            <a:off x="430503" y="1913684"/>
            <a:ext cx="3214200" cy="848700"/>
          </a:xfrm>
          <a:prstGeom prst="straightConnector1">
            <a:avLst/>
          </a:prstGeom>
          <a:noFill/>
          <a:ln w="63500" cap="flat" cmpd="sng">
            <a:solidFill>
              <a:srgbClr val="FFA3A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7" name="Google Shape;307;p36"/>
          <p:cNvSpPr/>
          <p:nvPr/>
        </p:nvSpPr>
        <p:spPr>
          <a:xfrm>
            <a:off x="6306295" y="4684434"/>
            <a:ext cx="414866" cy="397934"/>
          </a:xfrm>
          <a:prstGeom prst="plus">
            <a:avLst>
              <a:gd name="adj" fmla="val 37121"/>
            </a:avLst>
          </a:prstGeom>
          <a:solidFill>
            <a:srgbClr val="117BBB"/>
          </a:solidFill>
          <a:ln w="25400" cap="flat" cmpd="sng">
            <a:solidFill>
              <a:srgbClr val="117B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p36"/>
          <p:cNvCxnSpPr/>
          <p:nvPr/>
        </p:nvCxnSpPr>
        <p:spPr>
          <a:xfrm rot="10800000" flipH="1">
            <a:off x="905807" y="3215605"/>
            <a:ext cx="2783643" cy="1970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9" name="Google Shape;309;p36"/>
          <p:cNvSpPr txBox="1"/>
          <p:nvPr/>
        </p:nvSpPr>
        <p:spPr>
          <a:xfrm rot="-865085">
            <a:off x="1122100" y="1941848"/>
            <a:ext cx="1826409" cy="26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실시간으로</a:t>
            </a:r>
            <a:r>
              <a:rPr lang="en-US" sz="16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계속</a:t>
            </a:r>
            <a:endParaRPr dirty="0"/>
          </a:p>
        </p:txBody>
      </p:sp>
      <p:pic>
        <p:nvPicPr>
          <p:cNvPr id="310" name="Google Shape;310;p36" descr="Chronograph Chronometer Clock · Free vector graphic on Pixab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976" y="2803335"/>
            <a:ext cx="308598" cy="37124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/>
        </p:nvSpPr>
        <p:spPr>
          <a:xfrm>
            <a:off x="1508928" y="2881882"/>
            <a:ext cx="16866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Update시간되면</a:t>
            </a:r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 rot="10800000">
            <a:off x="905807" y="3526137"/>
            <a:ext cx="2783643" cy="7898"/>
          </a:xfrm>
          <a:prstGeom prst="straightConnector1">
            <a:avLst/>
          </a:prstGeom>
          <a:noFill/>
          <a:ln w="63500" cap="flat" cmpd="sng">
            <a:solidFill>
              <a:srgbClr val="92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3" name="Google Shape;313;p36"/>
          <p:cNvCxnSpPr>
            <a:stCxn id="299" idx="3"/>
            <a:endCxn id="303" idx="2"/>
          </p:cNvCxnSpPr>
          <p:nvPr/>
        </p:nvCxnSpPr>
        <p:spPr>
          <a:xfrm>
            <a:off x="430530" y="3783391"/>
            <a:ext cx="3251700" cy="1100100"/>
          </a:xfrm>
          <a:prstGeom prst="straightConnector1">
            <a:avLst/>
          </a:prstGeom>
          <a:noFill/>
          <a:ln w="63500" cap="flat" cmpd="sng">
            <a:solidFill>
              <a:srgbClr val="92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4" name="Google Shape;314;p36"/>
          <p:cNvSpPr txBox="1"/>
          <p:nvPr/>
        </p:nvSpPr>
        <p:spPr>
          <a:xfrm>
            <a:off x="1239446" y="3487608"/>
            <a:ext cx="20025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News_id, cluster_id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1601184" y="2622723"/>
            <a:ext cx="147187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News_id, sum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 rot="1248734">
            <a:off x="988853" y="4445420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Clustering 끝나자마자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body" idx="1"/>
          </p:nvPr>
        </p:nvSpPr>
        <p:spPr>
          <a:xfrm>
            <a:off x="0" y="113433"/>
            <a:ext cx="12192000" cy="73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3-3.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뉴스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현황</a:t>
            </a:r>
            <a:endParaRPr dirty="0"/>
          </a:p>
        </p:txBody>
      </p:sp>
      <p:sp>
        <p:nvSpPr>
          <p:cNvPr id="318" name="Google Shape;318;p36"/>
          <p:cNvSpPr txBox="1">
            <a:spLocks noGrp="1"/>
          </p:cNvSpPr>
          <p:nvPr>
            <p:ph type="body" idx="2"/>
          </p:nvPr>
        </p:nvSpPr>
        <p:spPr>
          <a:xfrm>
            <a:off x="842708" y="880617"/>
            <a:ext cx="11349292" cy="38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- K_means 이용한 Clustering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36"/>
          <p:cNvSpPr/>
          <p:nvPr/>
        </p:nvSpPr>
        <p:spPr>
          <a:xfrm>
            <a:off x="9450784" y="1800147"/>
            <a:ext cx="2572244" cy="9441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B050"/>
                </a:solidFill>
                <a:sym typeface="Arial"/>
              </a:rPr>
              <a:t>Headline 1</a:t>
            </a:r>
            <a:endParaRPr dirty="0">
              <a:solidFill>
                <a:srgbClr val="00B050"/>
              </a:solidFill>
            </a:endParaRPr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B050"/>
                </a:solidFill>
                <a:sym typeface="Arial"/>
              </a:rPr>
              <a:t>-------------------------------</a:t>
            </a:r>
            <a:endParaRPr dirty="0">
              <a:solidFill>
                <a:srgbClr val="00B050"/>
              </a:solidFill>
            </a:endParaRPr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B050"/>
                </a:solidFill>
                <a:sym typeface="Arial"/>
              </a:rPr>
              <a:t>Contents 1</a:t>
            </a:r>
            <a:endParaRPr dirty="0">
              <a:solidFill>
                <a:srgbClr val="00B050"/>
              </a:solidFill>
            </a:endParaRPr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9450783" y="4033333"/>
            <a:ext cx="2572245" cy="44405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7030A0"/>
                </a:solidFill>
                <a:sym typeface="Arial"/>
              </a:rPr>
              <a:t>Just summary News 1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9450784" y="2916740"/>
            <a:ext cx="2572244" cy="9441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B050"/>
                </a:solidFill>
                <a:sym typeface="Arial"/>
              </a:rPr>
              <a:t>Headline 2</a:t>
            </a:r>
            <a:endParaRPr dirty="0">
              <a:solidFill>
                <a:srgbClr val="00B050"/>
              </a:solidFill>
            </a:endParaRPr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B050"/>
                </a:solidFill>
                <a:sym typeface="Arial"/>
              </a:rPr>
              <a:t>-------------------------------</a:t>
            </a:r>
            <a:endParaRPr dirty="0">
              <a:solidFill>
                <a:srgbClr val="00B050"/>
              </a:solidFill>
            </a:endParaRPr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B050"/>
                </a:solidFill>
                <a:sym typeface="Arial"/>
              </a:rPr>
              <a:t>Contents 2</a:t>
            </a:r>
            <a:endParaRPr dirty="0">
              <a:solidFill>
                <a:srgbClr val="00B050"/>
              </a:solidFill>
            </a:endParaRPr>
          </a:p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9450783" y="4612373"/>
            <a:ext cx="2572245" cy="44405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7030A0"/>
                </a:solidFill>
                <a:sym typeface="Arial"/>
              </a:rPr>
              <a:t>Just summary News 2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1002666" y="5513917"/>
            <a:ext cx="10268307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유사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주제를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가진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뉴스들을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묶는다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	</a:t>
            </a:r>
            <a:r>
              <a:rPr lang="en-US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smtClean="0"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-KR" altLang="en-US" sz="1800" dirty="0" smtClean="0">
                <a:latin typeface="Malgun Gothic"/>
                <a:ea typeface="Malgun Gothic"/>
                <a:cs typeface="Malgun Gothic"/>
                <a:sym typeface="Malgun Gothic"/>
              </a:rPr>
              <a:t>각 </a:t>
            </a:r>
            <a:r>
              <a:rPr lang="en-US" altLang="ko-KR" sz="1800" dirty="0" smtClean="0">
                <a:latin typeface="Malgun Gothic"/>
                <a:ea typeface="Malgun Gothic"/>
                <a:cs typeface="Malgun Gothic"/>
                <a:sym typeface="Malgun Gothic"/>
              </a:rPr>
              <a:t>Cluster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속에서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중심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주제와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가까운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것은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Cluster_id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부여</a:t>
            </a:r>
            <a:r>
              <a:rPr lang="en-US" sz="1800" b="0" i="0" u="none" strike="noStrike" cap="none" dirty="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en-US" sz="1800" b="0" i="0" u="none" strike="noStrike" cap="none" dirty="0">
                <a:solidFill>
                  <a:srgbClr val="7030A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외 default</a:t>
            </a:r>
            <a:endParaRPr dirty="0">
              <a:solidFill>
                <a:srgbClr val="7030A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1800" dirty="0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smtClean="0"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</a:t>
            </a:r>
            <a:r>
              <a:rPr lang="en-US" sz="1800" b="0" i="0" u="none" strike="noStrike" cap="none" dirty="0" err="1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때의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Cluster_id는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UUID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	</a:t>
            </a:r>
            <a:r>
              <a:rPr lang="en-US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smtClean="0"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당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포함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뉴스기사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 == Cluster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크기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36"/>
          <p:cNvSpPr/>
          <p:nvPr/>
        </p:nvSpPr>
        <p:spPr>
          <a:xfrm rot="-5400000" flipH="1">
            <a:off x="120616" y="5742073"/>
            <a:ext cx="785191" cy="53075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17BBB"/>
          </a:solidFill>
          <a:ln w="25400" cap="flat" cmpd="sng">
            <a:solidFill>
              <a:srgbClr val="117B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2000" dirty="0" err="1">
                <a:latin typeface="Malgun Gothic"/>
                <a:ea typeface="Malgun Gothic"/>
                <a:cs typeface="Malgun Gothic"/>
                <a:sym typeface="Malgun Gothic"/>
              </a:rPr>
              <a:t>K_means</a:t>
            </a:r>
            <a:r>
              <a:rPr lang="en-US" sz="20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latin typeface="Malgun Gothic"/>
                <a:ea typeface="Malgun Gothic"/>
                <a:cs typeface="Malgun Gothic"/>
                <a:sym typeface="Malgun Gothic"/>
              </a:rPr>
              <a:t>이용한</a:t>
            </a:r>
            <a:r>
              <a:rPr lang="en-US" sz="2000" dirty="0">
                <a:latin typeface="Malgun Gothic"/>
                <a:ea typeface="Malgun Gothic"/>
                <a:cs typeface="Malgun Gothic"/>
                <a:sym typeface="Malgun Gothic"/>
              </a:rPr>
              <a:t> Clustering</a:t>
            </a:r>
            <a:endParaRPr sz="2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1451814" y="2374594"/>
            <a:ext cx="10492164" cy="2225831"/>
          </a:xfrm>
          <a:prstGeom prst="snip1Rect">
            <a:avLst>
              <a:gd name="adj" fmla="val 16667"/>
            </a:avLst>
          </a:prstGeom>
          <a:solidFill>
            <a:srgbClr val="D5E9FB"/>
          </a:solidFill>
          <a:ln w="25400" cap="flat" cmpd="sng">
            <a:solidFill>
              <a:srgbClr val="117B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 Clustering &gt;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 rot="10800000" flipH="1">
            <a:off x="36900" y="2904427"/>
            <a:ext cx="1414914" cy="360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0" y="2523991"/>
            <a:ext cx="14518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News_id, </a:t>
            </a:r>
            <a:r>
              <a:rPr lang="en-US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endParaRPr sz="14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37"/>
          <p:cNvCxnSpPr/>
          <p:nvPr/>
        </p:nvCxnSpPr>
        <p:spPr>
          <a:xfrm flipH="1">
            <a:off x="36900" y="3857327"/>
            <a:ext cx="1414914" cy="28875"/>
          </a:xfrm>
          <a:prstGeom prst="straightConnector1">
            <a:avLst/>
          </a:prstGeom>
          <a:noFill/>
          <a:ln w="63500" cap="flat" cmpd="sng">
            <a:solidFill>
              <a:srgbClr val="92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6" name="Google Shape;336;p37"/>
          <p:cNvSpPr txBox="1"/>
          <p:nvPr/>
        </p:nvSpPr>
        <p:spPr>
          <a:xfrm>
            <a:off x="125411" y="3334107"/>
            <a:ext cx="17379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News_id,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cluster_id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1451814" y="3107809"/>
            <a:ext cx="19757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1" i="0" u="sng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①Category 선택</a:t>
            </a:r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3559747" y="3107809"/>
            <a:ext cx="3191768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1" i="0" u="sng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②불용어 제거 및  tokenizer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algun Gothic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문장에서 색인어 추출을 위해 명사,동사,알파벳,숫자 정도의 단어만 뽑아서 토큰화 ( 불용어는 stopword로 지정)</a:t>
            </a:r>
            <a:endParaRPr sz="11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6883673" y="3107809"/>
            <a:ext cx="19757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1" i="0" u="sng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③정규화</a:t>
            </a:r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8166429" y="3107809"/>
            <a:ext cx="19757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⑤</a:t>
            </a:r>
            <a:r>
              <a:rPr lang="en-US" sz="1800" b="1" i="0" u="sng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Kmeans 적용</a:t>
            </a:r>
            <a:endParaRPr/>
          </a:p>
        </p:txBody>
      </p:sp>
      <p:sp>
        <p:nvSpPr>
          <p:cNvPr id="341" name="Google Shape;341;p37"/>
          <p:cNvSpPr txBox="1"/>
          <p:nvPr/>
        </p:nvSpPr>
        <p:spPr>
          <a:xfrm>
            <a:off x="7107622" y="4037960"/>
            <a:ext cx="19757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④</a:t>
            </a:r>
            <a:r>
              <a:rPr lang="en-US" sz="1800" b="1" i="0" u="sng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최적의 K찾기</a:t>
            </a:r>
            <a:endParaRPr/>
          </a:p>
        </p:txBody>
      </p:sp>
      <p:sp>
        <p:nvSpPr>
          <p:cNvPr id="342" name="Google Shape;342;p37"/>
          <p:cNvSpPr txBox="1"/>
          <p:nvPr/>
        </p:nvSpPr>
        <p:spPr>
          <a:xfrm>
            <a:off x="10181510" y="3107809"/>
            <a:ext cx="19757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⑥Centroid와 근접 기사 찾기</a:t>
            </a:r>
            <a:endParaRPr sz="1800" b="1" i="0" u="sng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3" name="Google Shape;343;p37"/>
          <p:cNvCxnSpPr>
            <a:stCxn id="341" idx="0"/>
          </p:cNvCxnSpPr>
          <p:nvPr/>
        </p:nvCxnSpPr>
        <p:spPr>
          <a:xfrm rot="10800000">
            <a:off x="8073609" y="3340460"/>
            <a:ext cx="21900" cy="697500"/>
          </a:xfrm>
          <a:prstGeom prst="straightConnector1">
            <a:avLst/>
          </a:prstGeom>
          <a:noFill/>
          <a:ln w="57150" cap="flat" cmpd="sng">
            <a:solidFill>
              <a:srgbClr val="117BBB"/>
            </a:solidFill>
            <a:prstDash val="sysDot"/>
            <a:round/>
            <a:headEnd type="none" w="sm" len="sm"/>
            <a:tailEnd type="triangle" w="med" len="med"/>
          </a:ln>
        </p:spPr>
      </p:cxnSp>
      <p:sp>
        <p:nvSpPr>
          <p:cNvPr id="344" name="Google Shape;344;p37"/>
          <p:cNvSpPr txBox="1"/>
          <p:nvPr/>
        </p:nvSpPr>
        <p:spPr>
          <a:xfrm>
            <a:off x="226507" y="5249595"/>
            <a:ext cx="1050936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sz="1800" b="1" i="0" u="sng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불용어</a:t>
            </a:r>
            <a:r>
              <a:rPr lang="en-US" sz="18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i="0" u="sng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제거</a:t>
            </a:r>
            <a:r>
              <a:rPr lang="en-US" sz="1800" b="1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 tokenizer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토큰화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참조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API : </a:t>
            </a:r>
            <a:r>
              <a:rPr lang="en-US" sz="1800" b="1" i="0" u="none" strike="noStrike" cap="none" dirty="0" err="1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Countvectorizer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vs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Tfidfvectorizer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vs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HashingVectorizer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37"/>
          <p:cNvSpPr/>
          <p:nvPr/>
        </p:nvSpPr>
        <p:spPr>
          <a:xfrm>
            <a:off x="771761" y="2446854"/>
            <a:ext cx="526375" cy="422319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17;p36"/>
          <p:cNvSpPr txBox="1">
            <a:spLocks noGrp="1"/>
          </p:cNvSpPr>
          <p:nvPr>
            <p:ph type="body" idx="1"/>
          </p:nvPr>
        </p:nvSpPr>
        <p:spPr>
          <a:xfrm>
            <a:off x="842708" y="113433"/>
            <a:ext cx="11349292" cy="76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3-3.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뉴스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현황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- K_means 이용한 Clustering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155270" y="1505336"/>
            <a:ext cx="12036730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7BBB"/>
              </a:buClr>
              <a:buSzPts val="1800"/>
              <a:buFont typeface="Arial"/>
              <a:buNone/>
            </a:pPr>
            <a:r>
              <a:rPr lang="en-US" sz="1800" b="1" i="0" u="sng" strike="noStrike" cap="none" dirty="0">
                <a:solidFill>
                  <a:srgbClr val="117BBB"/>
                </a:solidFill>
                <a:latin typeface="Arial"/>
                <a:ea typeface="Arial"/>
                <a:cs typeface="Arial"/>
                <a:sym typeface="Arial"/>
              </a:rPr>
              <a:t>④</a:t>
            </a:r>
            <a:r>
              <a:rPr lang="en-US" sz="1800" b="1" i="0" u="sng" strike="noStrike" cap="none" dirty="0" err="1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최적의</a:t>
            </a:r>
            <a:r>
              <a:rPr lang="en-US" sz="1800" b="1" i="0" u="sng" strike="noStrike" cap="none" dirty="0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i="0" u="sng" strike="noStrike" cap="none" dirty="0" err="1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K찾기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최적의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K값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찾기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	1) elbow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기법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		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2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실루엣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기법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endParaRPr dirty="0"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방법은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K값을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하나하나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넣어보고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나온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성능평가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결과를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의미한다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dirty="0"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고로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한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당 24시간에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사회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1만개,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경제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5천개, IT 2천개,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정치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4천개) crawling 시, 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시간이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오래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걸린다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sz="1600" b="0" i="0" u="none" strike="noStrike" cap="none" dirty="0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1만 </a:t>
            </a:r>
            <a:r>
              <a:rPr lang="en-US" sz="1600" b="0" i="0" u="none" strike="noStrike" cap="none" dirty="0" err="1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dataset을</a:t>
            </a:r>
            <a:r>
              <a:rPr lang="en-US" sz="1600" b="0" i="0" u="none" strike="noStrike" cap="none" dirty="0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 range 6 </a:t>
            </a:r>
            <a:r>
              <a:rPr lang="en-US" sz="1600" b="0" i="0" u="none" strike="noStrike" cap="none" dirty="0" err="1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내에</a:t>
            </a:r>
            <a:r>
              <a:rPr lang="en-US" sz="1600" b="0" i="0" u="none" strike="noStrike" cap="none" dirty="0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 smtClean="0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Kmeans</a:t>
            </a:r>
            <a:r>
              <a:rPr lang="en-US" sz="1600" dirty="0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smtClean="0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Wingdings" panose="05000000000000000000" pitchFamily="2" charset="2"/>
              </a:rPr>
              <a:t></a:t>
            </a:r>
            <a:r>
              <a:rPr lang="en-US" sz="1600" b="0" i="0" u="none" strike="noStrike" cap="none" dirty="0" smtClean="0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r>
              <a:rPr lang="en-US" sz="1600" b="0" i="0" u="none" strike="noStrike" cap="none" dirty="0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 </a:t>
            </a:r>
            <a:r>
              <a:rPr lang="en-US" sz="1600" b="0" i="0" u="none" strike="noStrike" cap="none" dirty="0" err="1">
                <a:solidFill>
                  <a:srgbClr val="117BBB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소요</a:t>
            </a:r>
            <a:endParaRPr sz="1600" b="0" i="0" u="none" strike="noStrike" cap="none" dirty="0">
              <a:solidFill>
                <a:srgbClr val="117BB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분산이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작을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데이터에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대한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내용이므로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시각적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판단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기준이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(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분산도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작성의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어려움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endParaRPr dirty="0"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Wingdings" panose="05000000000000000000" pitchFamily="2" charset="2"/>
              </a:rPr>
              <a:t>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올바른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clustering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여부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해결책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K값에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최소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범위를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지정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( 10&lt; K &lt; 20 ) 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보여지는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Headline의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편리성과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유동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K</a:t>
            </a:r>
            <a:endParaRPr dirty="0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		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multiprocessing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*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고정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K</a:t>
            </a: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 rotWithShape="1">
          <a:blip r:embed="rId3">
            <a:alphaModFix/>
          </a:blip>
          <a:srcRect l="295" t="4698"/>
          <a:stretch/>
        </p:blipFill>
        <p:spPr>
          <a:xfrm>
            <a:off x="8663552" y="1379349"/>
            <a:ext cx="3406160" cy="20302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7;p36"/>
          <p:cNvSpPr txBox="1">
            <a:spLocks noGrp="1"/>
          </p:cNvSpPr>
          <p:nvPr>
            <p:ph type="body" idx="1"/>
          </p:nvPr>
        </p:nvSpPr>
        <p:spPr>
          <a:xfrm>
            <a:off x="0" y="113433"/>
            <a:ext cx="12192000" cy="76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3-3.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뉴스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현황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2000" dirty="0" err="1">
                <a:latin typeface="Malgun Gothic"/>
                <a:ea typeface="Malgun Gothic"/>
                <a:cs typeface="Malgun Gothic"/>
                <a:sym typeface="Malgun Gothic"/>
              </a:rPr>
              <a:t>K_means</a:t>
            </a:r>
            <a:r>
              <a:rPr lang="en-US" sz="20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dirty="0" err="1">
                <a:latin typeface="Malgun Gothic"/>
                <a:ea typeface="Malgun Gothic"/>
                <a:cs typeface="Malgun Gothic"/>
                <a:sym typeface="Malgun Gothic"/>
              </a:rPr>
              <a:t>이용한</a:t>
            </a:r>
            <a:r>
              <a:rPr lang="en-US" sz="2000" dirty="0">
                <a:latin typeface="Malgun Gothic"/>
                <a:ea typeface="Malgun Gothic"/>
                <a:cs typeface="Malgun Gothic"/>
                <a:sym typeface="Malgun Gothic"/>
              </a:rPr>
              <a:t> Clustering</a:t>
            </a:r>
            <a:endParaRPr sz="2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452609" y="1584086"/>
            <a:ext cx="11589361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⑥Centroid와 근접 기사 찾기</a:t>
            </a:r>
            <a:endParaRPr sz="1800" b="1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== MORE 선택 시 보여지는 기사들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(전처리 된 data + 최적의 K) + Kmeans의 각 중심 centroid,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Cn과의 vector data의 거리를 측정하여 가까운 순으로 list화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List의 index(0,</a:t>
            </a:r>
            <a:r>
              <a:rPr lang="en-US" sz="18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)까지 근접 기사로 측정</a:t>
            </a:r>
            <a:endParaRPr sz="1800" b="1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sz="18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== 최대 more 속 기사들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: N이 클수록 낱개 just news가 줄어든다.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N = 20으로 지정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cluster 내 크기가 N보다 작으면 작은 만큼만 도출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근접 기사로 측정된 것만 Cluster_id 부여 / 나머지는 default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3" name="Google Shape;363;p39"/>
          <p:cNvGrpSpPr/>
          <p:nvPr/>
        </p:nvGrpSpPr>
        <p:grpSpPr>
          <a:xfrm>
            <a:off x="4576812" y="1326186"/>
            <a:ext cx="3712946" cy="1331325"/>
            <a:chOff x="2653748" y="4840355"/>
            <a:chExt cx="4458528" cy="1232454"/>
          </a:xfrm>
        </p:grpSpPr>
        <p:pic>
          <p:nvPicPr>
            <p:cNvPr id="364" name="Google Shape;364;p39"/>
            <p:cNvPicPr preferRelativeResize="0"/>
            <p:nvPr/>
          </p:nvPicPr>
          <p:blipFill rotWithShape="1">
            <a:blip r:embed="rId3">
              <a:alphaModFix/>
            </a:blip>
            <a:srcRect t="53141" r="7805" b="17872"/>
            <a:stretch/>
          </p:blipFill>
          <p:spPr>
            <a:xfrm>
              <a:off x="4969565" y="4840355"/>
              <a:ext cx="2142711" cy="1232453"/>
            </a:xfrm>
            <a:prstGeom prst="rect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365" name="Google Shape;365;p39"/>
            <p:cNvPicPr preferRelativeResize="0"/>
            <p:nvPr/>
          </p:nvPicPr>
          <p:blipFill rotWithShape="1">
            <a:blip r:embed="rId4">
              <a:alphaModFix/>
            </a:blip>
            <a:srcRect l="7211" t="8642" r="-1450" b="12458"/>
            <a:stretch/>
          </p:blipFill>
          <p:spPr>
            <a:xfrm>
              <a:off x="2653748" y="4840356"/>
              <a:ext cx="2315817" cy="1232453"/>
            </a:xfrm>
            <a:prstGeom prst="rect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</p:grpSp>
      <p:grpSp>
        <p:nvGrpSpPr>
          <p:cNvPr id="366" name="Google Shape;366;p39"/>
          <p:cNvGrpSpPr/>
          <p:nvPr/>
        </p:nvGrpSpPr>
        <p:grpSpPr>
          <a:xfrm>
            <a:off x="7536970" y="3041821"/>
            <a:ext cx="4365728" cy="2789582"/>
            <a:chOff x="9057373" y="4147602"/>
            <a:chExt cx="3291180" cy="2405270"/>
          </a:xfrm>
        </p:grpSpPr>
        <p:grpSp>
          <p:nvGrpSpPr>
            <p:cNvPr id="367" name="Google Shape;367;p39"/>
            <p:cNvGrpSpPr/>
            <p:nvPr/>
          </p:nvGrpSpPr>
          <p:grpSpPr>
            <a:xfrm>
              <a:off x="9057373" y="4147602"/>
              <a:ext cx="3262526" cy="2405270"/>
              <a:chOff x="5988494" y="3998899"/>
              <a:chExt cx="3262526" cy="2405270"/>
            </a:xfrm>
          </p:grpSpPr>
          <p:pic>
            <p:nvPicPr>
              <p:cNvPr id="368" name="Google Shape;368;p39"/>
              <p:cNvPicPr preferRelativeResize="0"/>
              <p:nvPr/>
            </p:nvPicPr>
            <p:blipFill rotWithShape="1">
              <a:blip r:embed="rId5">
                <a:alphaModFix/>
              </a:blip>
              <a:srcRect l="2178" t="2294" r="1467" b="18198"/>
              <a:stretch/>
            </p:blipFill>
            <p:spPr>
              <a:xfrm>
                <a:off x="5988494" y="3998899"/>
                <a:ext cx="3141150" cy="2405270"/>
              </a:xfrm>
              <a:prstGeom prst="rect">
                <a:avLst/>
              </a:prstGeom>
              <a:noFill/>
              <a:ln w="9525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2745"/>
                  </a:srgbClr>
                </a:outerShdw>
              </a:effectLst>
            </p:spPr>
          </p:pic>
          <p:sp>
            <p:nvSpPr>
              <p:cNvPr id="369" name="Google Shape;369;p39"/>
              <p:cNvSpPr/>
              <p:nvPr/>
            </p:nvSpPr>
            <p:spPr>
              <a:xfrm>
                <a:off x="6450495" y="4439389"/>
                <a:ext cx="387626" cy="298174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9"/>
              <p:cNvSpPr/>
              <p:nvPr/>
            </p:nvSpPr>
            <p:spPr>
              <a:xfrm>
                <a:off x="8150086" y="4290302"/>
                <a:ext cx="387626" cy="298174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9"/>
              <p:cNvSpPr/>
              <p:nvPr/>
            </p:nvSpPr>
            <p:spPr>
              <a:xfrm>
                <a:off x="7365256" y="5867221"/>
                <a:ext cx="387626" cy="298174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0000"/>
              </a:solidFill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9"/>
              <p:cNvSpPr/>
              <p:nvPr/>
            </p:nvSpPr>
            <p:spPr>
              <a:xfrm>
                <a:off x="5988494" y="3998899"/>
                <a:ext cx="1570575" cy="1318536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9"/>
              <p:cNvSpPr/>
              <p:nvPr/>
            </p:nvSpPr>
            <p:spPr>
              <a:xfrm>
                <a:off x="6374998" y="5671808"/>
                <a:ext cx="2252167" cy="622562"/>
              </a:xfrm>
              <a:prstGeom prst="ellipse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9"/>
              <p:cNvSpPr/>
              <p:nvPr/>
            </p:nvSpPr>
            <p:spPr>
              <a:xfrm>
                <a:off x="7812157" y="4025348"/>
                <a:ext cx="1438863" cy="1348871"/>
              </a:xfrm>
              <a:custGeom>
                <a:avLst/>
                <a:gdLst/>
                <a:ahLst/>
                <a:cxnLst/>
                <a:rect l="l" t="t" r="r" b="b"/>
                <a:pathLst>
                  <a:path w="1438863" h="1348871" extrusionOk="0">
                    <a:moveTo>
                      <a:pt x="268356" y="69574"/>
                    </a:moveTo>
                    <a:cubicBezTo>
                      <a:pt x="251791" y="82826"/>
                      <a:pt x="236311" y="97563"/>
                      <a:pt x="218660" y="109330"/>
                    </a:cubicBezTo>
                    <a:cubicBezTo>
                      <a:pt x="206332" y="117549"/>
                      <a:pt x="189381" y="118732"/>
                      <a:pt x="178904" y="129209"/>
                    </a:cubicBezTo>
                    <a:cubicBezTo>
                      <a:pt x="125898" y="182216"/>
                      <a:pt x="218659" y="142462"/>
                      <a:pt x="139147" y="168965"/>
                    </a:cubicBezTo>
                    <a:cubicBezTo>
                      <a:pt x="122582" y="185530"/>
                      <a:pt x="102447" y="199169"/>
                      <a:pt x="89452" y="218661"/>
                    </a:cubicBezTo>
                    <a:lnTo>
                      <a:pt x="49695" y="278295"/>
                    </a:lnTo>
                    <a:cubicBezTo>
                      <a:pt x="46382" y="288234"/>
                      <a:pt x="42297" y="297949"/>
                      <a:pt x="39756" y="308113"/>
                    </a:cubicBezTo>
                    <a:cubicBezTo>
                      <a:pt x="20824" y="383841"/>
                      <a:pt x="15467" y="495780"/>
                      <a:pt x="9939" y="556591"/>
                    </a:cubicBezTo>
                    <a:cubicBezTo>
                      <a:pt x="6028" y="599611"/>
                      <a:pt x="3313" y="642730"/>
                      <a:pt x="0" y="685800"/>
                    </a:cubicBezTo>
                    <a:cubicBezTo>
                      <a:pt x="6626" y="811696"/>
                      <a:pt x="10678" y="937753"/>
                      <a:pt x="19878" y="1063487"/>
                    </a:cubicBezTo>
                    <a:cubicBezTo>
                      <a:pt x="20643" y="1073936"/>
                      <a:pt x="27544" y="1083077"/>
                      <a:pt x="29817" y="1093304"/>
                    </a:cubicBezTo>
                    <a:cubicBezTo>
                      <a:pt x="34189" y="1112977"/>
                      <a:pt x="35804" y="1133178"/>
                      <a:pt x="39756" y="1152939"/>
                    </a:cubicBezTo>
                    <a:cubicBezTo>
                      <a:pt x="42435" y="1166334"/>
                      <a:pt x="46732" y="1179360"/>
                      <a:pt x="49695" y="1192695"/>
                    </a:cubicBezTo>
                    <a:cubicBezTo>
                      <a:pt x="53360" y="1209186"/>
                      <a:pt x="52979" y="1226864"/>
                      <a:pt x="59634" y="1242391"/>
                    </a:cubicBezTo>
                    <a:cubicBezTo>
                      <a:pt x="70267" y="1267201"/>
                      <a:pt x="97980" y="1266886"/>
                      <a:pt x="119269" y="1272209"/>
                    </a:cubicBezTo>
                    <a:cubicBezTo>
                      <a:pt x="164506" y="1302367"/>
                      <a:pt x="131875" y="1284391"/>
                      <a:pt x="178904" y="1302026"/>
                    </a:cubicBezTo>
                    <a:cubicBezTo>
                      <a:pt x="195609" y="1308290"/>
                      <a:pt x="210876" y="1319859"/>
                      <a:pt x="228600" y="1321904"/>
                    </a:cubicBezTo>
                    <a:cubicBezTo>
                      <a:pt x="297793" y="1329888"/>
                      <a:pt x="367747" y="1328530"/>
                      <a:pt x="437321" y="1331843"/>
                    </a:cubicBezTo>
                    <a:cubicBezTo>
                      <a:pt x="611231" y="1351166"/>
                      <a:pt x="632513" y="1357696"/>
                      <a:pt x="884582" y="1331843"/>
                    </a:cubicBezTo>
                    <a:cubicBezTo>
                      <a:pt x="898565" y="1330409"/>
                      <a:pt x="904461" y="1311965"/>
                      <a:pt x="914400" y="1302026"/>
                    </a:cubicBezTo>
                    <a:cubicBezTo>
                      <a:pt x="938241" y="1111292"/>
                      <a:pt x="910494" y="1350678"/>
                      <a:pt x="934278" y="993913"/>
                    </a:cubicBezTo>
                    <a:cubicBezTo>
                      <a:pt x="937673" y="942988"/>
                      <a:pt x="953300" y="883467"/>
                      <a:pt x="964095" y="834887"/>
                    </a:cubicBezTo>
                    <a:cubicBezTo>
                      <a:pt x="967408" y="801756"/>
                      <a:pt x="963505" y="767082"/>
                      <a:pt x="974034" y="735495"/>
                    </a:cubicBezTo>
                    <a:cubicBezTo>
                      <a:pt x="977812" y="724163"/>
                      <a:pt x="992212" y="718303"/>
                      <a:pt x="1003852" y="715617"/>
                    </a:cubicBezTo>
                    <a:cubicBezTo>
                      <a:pt x="1036295" y="708130"/>
                      <a:pt x="1070316" y="710617"/>
                      <a:pt x="1103243" y="705678"/>
                    </a:cubicBezTo>
                    <a:cubicBezTo>
                      <a:pt x="1166327" y="696215"/>
                      <a:pt x="1220877" y="681240"/>
                      <a:pt x="1282147" y="665922"/>
                    </a:cubicBezTo>
                    <a:cubicBezTo>
                      <a:pt x="1294881" y="662738"/>
                      <a:pt x="1337464" y="653171"/>
                      <a:pt x="1351721" y="646043"/>
                    </a:cubicBezTo>
                    <a:cubicBezTo>
                      <a:pt x="1428790" y="607509"/>
                      <a:pt x="1336411" y="641208"/>
                      <a:pt x="1411356" y="616226"/>
                    </a:cubicBezTo>
                    <a:cubicBezTo>
                      <a:pt x="1458572" y="545402"/>
                      <a:pt x="1433235" y="596519"/>
                      <a:pt x="1421295" y="437322"/>
                    </a:cubicBezTo>
                    <a:cubicBezTo>
                      <a:pt x="1415081" y="354464"/>
                      <a:pt x="1409967" y="271493"/>
                      <a:pt x="1401417" y="188843"/>
                    </a:cubicBezTo>
                    <a:cubicBezTo>
                      <a:pt x="1400876" y="183610"/>
                      <a:pt x="1386641" y="127772"/>
                      <a:pt x="1381539" y="119269"/>
                    </a:cubicBezTo>
                    <a:cubicBezTo>
                      <a:pt x="1376718" y="111234"/>
                      <a:pt x="1369157" y="105013"/>
                      <a:pt x="1361660" y="99391"/>
                    </a:cubicBezTo>
                    <a:cubicBezTo>
                      <a:pt x="1342548" y="85057"/>
                      <a:pt x="1321904" y="72887"/>
                      <a:pt x="1302026" y="59635"/>
                    </a:cubicBezTo>
                    <a:cubicBezTo>
                      <a:pt x="1292087" y="53009"/>
                      <a:pt x="1280655" y="48203"/>
                      <a:pt x="1272208" y="39756"/>
                    </a:cubicBezTo>
                    <a:cubicBezTo>
                      <a:pt x="1234983" y="2531"/>
                      <a:pt x="1255726" y="14384"/>
                      <a:pt x="1212573" y="0"/>
                    </a:cubicBezTo>
                    <a:cubicBezTo>
                      <a:pt x="1142999" y="3313"/>
                      <a:pt x="1073489" y="8488"/>
                      <a:pt x="1003852" y="9939"/>
                    </a:cubicBezTo>
                    <a:lnTo>
                      <a:pt x="258417" y="19878"/>
                    </a:lnTo>
                    <a:cubicBezTo>
                      <a:pt x="246488" y="20498"/>
                      <a:pt x="246001" y="40367"/>
                      <a:pt x="238539" y="49695"/>
                    </a:cubicBezTo>
                    <a:cubicBezTo>
                      <a:pt x="232685" y="57013"/>
                      <a:pt x="226696" y="64753"/>
                      <a:pt x="218660" y="69574"/>
                    </a:cubicBezTo>
                    <a:cubicBezTo>
                      <a:pt x="12889" y="193038"/>
                      <a:pt x="385258" y="-51430"/>
                      <a:pt x="159026" y="99391"/>
                    </a:cubicBezTo>
                    <a:cubicBezTo>
                      <a:pt x="142800" y="148067"/>
                      <a:pt x="149086" y="118732"/>
                      <a:pt x="149086" y="188843"/>
                    </a:cubicBezTo>
                  </a:path>
                </a:pathLst>
              </a:cu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5" name="Google Shape;375;p39"/>
            <p:cNvSpPr/>
            <p:nvPr/>
          </p:nvSpPr>
          <p:spPr>
            <a:xfrm>
              <a:off x="9057373" y="5820511"/>
              <a:ext cx="555859" cy="732361"/>
            </a:xfrm>
            <a:prstGeom prst="ellipse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1642664" y="5798830"/>
              <a:ext cx="555859" cy="732361"/>
            </a:xfrm>
            <a:prstGeom prst="ellipse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1792694" y="4831383"/>
              <a:ext cx="555859" cy="732361"/>
            </a:xfrm>
            <a:prstGeom prst="ellipse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317;p36"/>
          <p:cNvSpPr txBox="1">
            <a:spLocks noGrp="1"/>
          </p:cNvSpPr>
          <p:nvPr>
            <p:ph type="body" idx="1"/>
          </p:nvPr>
        </p:nvSpPr>
        <p:spPr>
          <a:xfrm>
            <a:off x="0" y="113433"/>
            <a:ext cx="12192000" cy="76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3-3.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뉴스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현황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/>
          <p:nvPr/>
        </p:nvSpPr>
        <p:spPr>
          <a:xfrm>
            <a:off x="509761" y="2021026"/>
            <a:ext cx="2176040" cy="894193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5" name="Google Shape;415;p42"/>
          <p:cNvCxnSpPr/>
          <p:nvPr/>
        </p:nvCxnSpPr>
        <p:spPr>
          <a:xfrm>
            <a:off x="2685801" y="2602715"/>
            <a:ext cx="937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aphicFrame>
        <p:nvGraphicFramePr>
          <p:cNvPr id="416" name="Google Shape;416;p42"/>
          <p:cNvGraphicFramePr/>
          <p:nvPr/>
        </p:nvGraphicFramePr>
        <p:xfrm>
          <a:off x="3623351" y="2290212"/>
          <a:ext cx="3009375" cy="625000"/>
        </p:xfrm>
        <a:graphic>
          <a:graphicData uri="http://schemas.openxmlformats.org/drawingml/2006/table">
            <a:tbl>
              <a:tblPr>
                <a:noFill/>
                <a:tableStyleId>{285AA81B-BBB5-4392-8076-FD9FE9627FA2}</a:tableStyleId>
              </a:tblPr>
              <a:tblGrid>
                <a:gridCol w="60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1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5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7" name="Google Shape;417;p42"/>
          <p:cNvSpPr txBox="1"/>
          <p:nvPr/>
        </p:nvSpPr>
        <p:spPr>
          <a:xfrm>
            <a:off x="4407535" y="1920880"/>
            <a:ext cx="1840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Queue</a:t>
            </a:r>
            <a:endParaRPr sz="1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42"/>
          <p:cNvSpPr/>
          <p:nvPr/>
        </p:nvSpPr>
        <p:spPr>
          <a:xfrm>
            <a:off x="666019" y="2184542"/>
            <a:ext cx="1863524" cy="56716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lgun Gothic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Multi-contents-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lgun Gothic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Summary process</a:t>
            </a:r>
            <a:endParaRPr sz="1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9" name="Google Shape;419;p42"/>
          <p:cNvCxnSpPr/>
          <p:nvPr/>
        </p:nvCxnSpPr>
        <p:spPr>
          <a:xfrm>
            <a:off x="6632771" y="2602715"/>
            <a:ext cx="60188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0" name="Google Shape;420;p42"/>
          <p:cNvSpPr/>
          <p:nvPr/>
        </p:nvSpPr>
        <p:spPr>
          <a:xfrm>
            <a:off x="7234651" y="2155618"/>
            <a:ext cx="2176040" cy="894193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42"/>
          <p:cNvSpPr/>
          <p:nvPr/>
        </p:nvSpPr>
        <p:spPr>
          <a:xfrm>
            <a:off x="7390909" y="2319134"/>
            <a:ext cx="1863524" cy="56716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lgun Gothic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ml_headline_processing process</a:t>
            </a:r>
            <a:endParaRPr sz="1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2" name="Google Shape;422;p42"/>
          <p:cNvCxnSpPr/>
          <p:nvPr/>
        </p:nvCxnSpPr>
        <p:spPr>
          <a:xfrm>
            <a:off x="9410691" y="2581481"/>
            <a:ext cx="122691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3" name="Google Shape;423;p42"/>
          <p:cNvSpPr/>
          <p:nvPr/>
        </p:nvSpPr>
        <p:spPr>
          <a:xfrm>
            <a:off x="10637608" y="2096247"/>
            <a:ext cx="810228" cy="894173"/>
          </a:xfrm>
          <a:prstGeom prst="can">
            <a:avLst>
              <a:gd name="adj" fmla="val 25000"/>
            </a:avLst>
          </a:prstGeom>
          <a:solidFill>
            <a:srgbClr val="5B9BD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4" name="Google Shape;424;p42"/>
          <p:cNvCxnSpPr/>
          <p:nvPr/>
        </p:nvCxnSpPr>
        <p:spPr>
          <a:xfrm>
            <a:off x="10024149" y="2581481"/>
            <a:ext cx="0" cy="6260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5" name="Google Shape;425;p42"/>
          <p:cNvSpPr/>
          <p:nvPr/>
        </p:nvSpPr>
        <p:spPr>
          <a:xfrm>
            <a:off x="8600465" y="3221882"/>
            <a:ext cx="2586942" cy="119807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&lt;Json type&gt;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 table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{cluster id: cluster_id,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cluster_headline: headline,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cluster_summary: summary}</a:t>
            </a:r>
            <a:endParaRPr/>
          </a:p>
        </p:txBody>
      </p:sp>
      <p:cxnSp>
        <p:nvCxnSpPr>
          <p:cNvPr id="426" name="Google Shape;426;p42"/>
          <p:cNvCxnSpPr>
            <a:endCxn id="427" idx="0"/>
          </p:cNvCxnSpPr>
          <p:nvPr/>
        </p:nvCxnSpPr>
        <p:spPr>
          <a:xfrm flipH="1">
            <a:off x="5808072" y="2814615"/>
            <a:ext cx="529200" cy="655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7" name="Google Shape;427;p42"/>
          <p:cNvSpPr/>
          <p:nvPr/>
        </p:nvSpPr>
        <p:spPr>
          <a:xfrm>
            <a:off x="4514601" y="3470115"/>
            <a:ext cx="2586942" cy="1033049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lgun Gothic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U</a:t>
            </a:r>
            <a:r>
              <a:rPr lang="en-US" sz="1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“제너시스 BBG 토종 닭 숯불구이 전문점 ~”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lgun Gothic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프랜차이즈그룹 제너시스 BBG 회장~의 다중 문서 요약 결과 QUEUE에 q.put()</a:t>
            </a:r>
            <a:endParaRPr sz="13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8" name="Google Shape;428;p42"/>
          <p:cNvCxnSpPr>
            <a:stCxn id="427" idx="3"/>
            <a:endCxn id="420" idx="1"/>
          </p:cNvCxnSpPr>
          <p:nvPr/>
        </p:nvCxnSpPr>
        <p:spPr>
          <a:xfrm rot="10800000" flipH="1">
            <a:off x="7101543" y="2602739"/>
            <a:ext cx="133200" cy="138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9" name="Google Shape;429;p42"/>
          <p:cNvSpPr txBox="1"/>
          <p:nvPr/>
        </p:nvSpPr>
        <p:spPr>
          <a:xfrm>
            <a:off x="5194964" y="2957752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q.put()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42"/>
          <p:cNvSpPr txBox="1"/>
          <p:nvPr/>
        </p:nvSpPr>
        <p:spPr>
          <a:xfrm>
            <a:off x="7194974" y="3122691"/>
            <a:ext cx="859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q.get()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42"/>
          <p:cNvSpPr/>
          <p:nvPr/>
        </p:nvSpPr>
        <p:spPr>
          <a:xfrm>
            <a:off x="10062709" y="5414550"/>
            <a:ext cx="2056460" cy="894193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42"/>
          <p:cNvSpPr/>
          <p:nvPr/>
        </p:nvSpPr>
        <p:spPr>
          <a:xfrm>
            <a:off x="10218967" y="5578066"/>
            <a:ext cx="1743944" cy="56716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lgun Gothic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Headline Model create</a:t>
            </a:r>
            <a:endParaRPr sz="1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3" name="Google Shape;433;p42"/>
          <p:cNvCxnSpPr>
            <a:stCxn id="431" idx="0"/>
            <a:endCxn id="420" idx="2"/>
          </p:cNvCxnSpPr>
          <p:nvPr/>
        </p:nvCxnSpPr>
        <p:spPr>
          <a:xfrm rot="5400000" flipH="1">
            <a:off x="8524439" y="2848050"/>
            <a:ext cx="2364600" cy="2768400"/>
          </a:xfrm>
          <a:prstGeom prst="bentConnector3">
            <a:avLst>
              <a:gd name="adj1" fmla="val 30913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4" name="Google Shape;434;p42"/>
          <p:cNvSpPr/>
          <p:nvPr/>
        </p:nvSpPr>
        <p:spPr>
          <a:xfrm>
            <a:off x="182531" y="5447993"/>
            <a:ext cx="2176040" cy="894193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345783" y="5617635"/>
            <a:ext cx="1863524" cy="56716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lgun Gothic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News crawling</a:t>
            </a:r>
            <a:endParaRPr sz="1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2643359" y="5454120"/>
            <a:ext cx="2176040" cy="894193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42"/>
          <p:cNvSpPr/>
          <p:nvPr/>
        </p:nvSpPr>
        <p:spPr>
          <a:xfrm>
            <a:off x="2799617" y="5617636"/>
            <a:ext cx="1863524" cy="56716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lgun Gothic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News normalize</a:t>
            </a:r>
            <a:endParaRPr sz="1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5186992" y="5454119"/>
            <a:ext cx="2176040" cy="894193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5343250" y="5617635"/>
            <a:ext cx="1863524" cy="56716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lgun Gothic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ml_headline training</a:t>
            </a:r>
            <a:endParaRPr sz="1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9088540" y="4742090"/>
            <a:ext cx="187121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manual update</a:t>
            </a:r>
            <a:endParaRPr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1" name="Google Shape;441;p42"/>
          <p:cNvCxnSpPr/>
          <p:nvPr/>
        </p:nvCxnSpPr>
        <p:spPr>
          <a:xfrm>
            <a:off x="2365565" y="5901216"/>
            <a:ext cx="26380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2" name="Google Shape;442;p42"/>
          <p:cNvCxnSpPr/>
          <p:nvPr/>
        </p:nvCxnSpPr>
        <p:spPr>
          <a:xfrm>
            <a:off x="4819399" y="5901216"/>
            <a:ext cx="37556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3" name="Google Shape;443;p42"/>
          <p:cNvCxnSpPr/>
          <p:nvPr/>
        </p:nvCxnSpPr>
        <p:spPr>
          <a:xfrm>
            <a:off x="9228475" y="5773001"/>
            <a:ext cx="465878" cy="2569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4" name="Google Shape;444;p42"/>
          <p:cNvSpPr/>
          <p:nvPr/>
        </p:nvSpPr>
        <p:spPr>
          <a:xfrm>
            <a:off x="7640826" y="5447994"/>
            <a:ext cx="2176040" cy="894193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42"/>
          <p:cNvSpPr/>
          <p:nvPr/>
        </p:nvSpPr>
        <p:spPr>
          <a:xfrm>
            <a:off x="7797084" y="5611510"/>
            <a:ext cx="1863524" cy="56716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lgun Gothic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ml_headline testing</a:t>
            </a:r>
            <a:endParaRPr sz="15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42"/>
          <p:cNvCxnSpPr/>
          <p:nvPr/>
        </p:nvCxnSpPr>
        <p:spPr>
          <a:xfrm>
            <a:off x="7265261" y="5906634"/>
            <a:ext cx="37556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7" name="Google Shape;447;p42"/>
          <p:cNvCxnSpPr/>
          <p:nvPr/>
        </p:nvCxnSpPr>
        <p:spPr>
          <a:xfrm>
            <a:off x="9694353" y="5901216"/>
            <a:ext cx="37556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8" name="Google Shape;448;p42"/>
          <p:cNvSpPr/>
          <p:nvPr/>
        </p:nvSpPr>
        <p:spPr>
          <a:xfrm>
            <a:off x="227141" y="1577629"/>
            <a:ext cx="320236" cy="321257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42"/>
          <p:cNvSpPr/>
          <p:nvPr/>
        </p:nvSpPr>
        <p:spPr>
          <a:xfrm>
            <a:off x="189525" y="4953736"/>
            <a:ext cx="320236" cy="321257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42"/>
          <p:cNvSpPr/>
          <p:nvPr/>
        </p:nvSpPr>
        <p:spPr>
          <a:xfrm>
            <a:off x="547377" y="1624622"/>
            <a:ext cx="4386278" cy="265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Today server(news provide system)</a:t>
            </a:r>
            <a:endParaRPr sz="1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42"/>
          <p:cNvSpPr/>
          <p:nvPr/>
        </p:nvSpPr>
        <p:spPr>
          <a:xfrm>
            <a:off x="547377" y="4974422"/>
            <a:ext cx="2457690" cy="3212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ml_headline server</a:t>
            </a:r>
            <a:endParaRPr sz="1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317;p36"/>
          <p:cNvSpPr txBox="1">
            <a:spLocks noGrp="1"/>
          </p:cNvSpPr>
          <p:nvPr>
            <p:ph type="body" idx="1"/>
          </p:nvPr>
        </p:nvSpPr>
        <p:spPr>
          <a:xfrm>
            <a:off x="0" y="113433"/>
            <a:ext cx="12192000" cy="76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 smtClean="0">
                <a:latin typeface="+mj-ea"/>
                <a:ea typeface="+mj-ea"/>
                <a:cs typeface="Malgun Gothic"/>
                <a:sym typeface="Malgun Gothic"/>
              </a:rPr>
              <a:t>3-4. </a:t>
            </a:r>
            <a:r>
              <a:rPr lang="ko-KR" altLang="en-US" dirty="0">
                <a:latin typeface="+mj-ea"/>
                <a:ea typeface="+mj-ea"/>
              </a:rPr>
              <a:t>헤드라인 제공 기능 구현 진행 현황</a:t>
            </a:r>
          </a:p>
        </p:txBody>
      </p:sp>
      <p:sp>
        <p:nvSpPr>
          <p:cNvPr id="42" name="Google Shape;361;p39"/>
          <p:cNvSpPr txBox="1"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2000" dirty="0" err="1" smtClean="0">
                <a:latin typeface="Malgun Gothic"/>
                <a:ea typeface="Malgun Gothic"/>
                <a:cs typeface="Malgun Gothic"/>
                <a:sym typeface="Malgun Gothic"/>
              </a:rPr>
              <a:t>ML_Headline</a:t>
            </a:r>
            <a:r>
              <a:rPr lang="en-US" sz="2000" dirty="0" smtClean="0">
                <a:latin typeface="Malgun Gothic"/>
                <a:ea typeface="Malgun Gothic"/>
                <a:cs typeface="Malgun Gothic"/>
                <a:sym typeface="Malgun Gothic"/>
              </a:rPr>
              <a:t> &amp; Multi-contents-Summary process </a:t>
            </a:r>
            <a:r>
              <a:rPr lang="en-US" sz="2000" dirty="0" smtClean="0">
                <a:latin typeface="Malgun Gothic"/>
                <a:ea typeface="Malgun Gothic"/>
                <a:cs typeface="Malgun Gothic"/>
                <a:sym typeface="Malgun Gothic"/>
              </a:rPr>
              <a:t>Multiplexing</a:t>
            </a:r>
            <a:endParaRPr sz="2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4751851" y="356659"/>
            <a:ext cx="7440149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24"/>
          <p:cNvGrpSpPr/>
          <p:nvPr/>
        </p:nvGrpSpPr>
        <p:grpSpPr>
          <a:xfrm>
            <a:off x="4980527" y="1688432"/>
            <a:ext cx="7211473" cy="4276039"/>
            <a:chOff x="4718644" y="1514692"/>
            <a:chExt cx="7483983" cy="4386066"/>
          </a:xfrm>
        </p:grpSpPr>
        <p:sp>
          <p:nvSpPr>
            <p:cNvPr id="129" name="Google Shape;129;p24"/>
            <p:cNvSpPr/>
            <p:nvPr/>
          </p:nvSpPr>
          <p:spPr>
            <a:xfrm rot="-5400000">
              <a:off x="8239567" y="-1717743"/>
              <a:ext cx="720000" cy="71848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4"/>
            <p:cNvSpPr/>
            <p:nvPr/>
          </p:nvSpPr>
          <p:spPr>
            <a:xfrm>
              <a:off x="5089395" y="1562691"/>
              <a:ext cx="624000" cy="62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4"/>
            <p:cNvSpPr txBox="1"/>
            <p:nvPr/>
          </p:nvSpPr>
          <p:spPr>
            <a:xfrm>
              <a:off x="5137541" y="1634839"/>
              <a:ext cx="6073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26A1EB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400" b="1" dirty="0">
                <a:solidFill>
                  <a:srgbClr val="26A1E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4"/>
            <p:cNvSpPr/>
            <p:nvPr/>
          </p:nvSpPr>
          <p:spPr>
            <a:xfrm rot="-5400000">
              <a:off x="8343906" y="-700368"/>
              <a:ext cx="720000" cy="69761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5293824" y="2475728"/>
              <a:ext cx="624000" cy="62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4"/>
            <p:cNvSpPr txBox="1"/>
            <p:nvPr/>
          </p:nvSpPr>
          <p:spPr>
            <a:xfrm>
              <a:off x="5341968" y="2556482"/>
              <a:ext cx="5758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26A1EB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400" b="1" dirty="0">
                <a:solidFill>
                  <a:srgbClr val="26A1E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5442142" y="3366412"/>
              <a:ext cx="624000" cy="62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4"/>
            <p:cNvSpPr/>
            <p:nvPr/>
          </p:nvSpPr>
          <p:spPr>
            <a:xfrm rot="-5400000">
              <a:off x="8255944" y="1024497"/>
              <a:ext cx="720000" cy="7152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5178287" y="5012144"/>
              <a:ext cx="624000" cy="62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4"/>
            <p:cNvSpPr/>
            <p:nvPr/>
          </p:nvSpPr>
          <p:spPr>
            <a:xfrm rot="-5400000">
              <a:off x="8100636" y="1798766"/>
              <a:ext cx="720000" cy="748398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4847055" y="5232347"/>
              <a:ext cx="624000" cy="62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4"/>
            <p:cNvSpPr txBox="1"/>
            <p:nvPr/>
          </p:nvSpPr>
          <p:spPr>
            <a:xfrm>
              <a:off x="4853744" y="5303985"/>
              <a:ext cx="547650" cy="473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26A1EB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2400" b="1">
                <a:solidFill>
                  <a:srgbClr val="26A1E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4"/>
            <p:cNvSpPr txBox="1"/>
            <p:nvPr/>
          </p:nvSpPr>
          <p:spPr>
            <a:xfrm>
              <a:off x="5826031" y="1739736"/>
              <a:ext cx="5514322" cy="33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4"/>
            <p:cNvSpPr txBox="1"/>
            <p:nvPr/>
          </p:nvSpPr>
          <p:spPr>
            <a:xfrm>
              <a:off x="5802287" y="1643118"/>
              <a:ext cx="5514322" cy="536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서비스</a:t>
              </a: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소개</a:t>
              </a:r>
              <a:endParaRPr/>
            </a:p>
          </p:txBody>
        </p:sp>
        <p:sp>
          <p:nvSpPr>
            <p:cNvPr id="143" name="Google Shape;143;p24"/>
            <p:cNvSpPr txBox="1"/>
            <p:nvPr/>
          </p:nvSpPr>
          <p:spPr>
            <a:xfrm>
              <a:off x="5917823" y="2530483"/>
              <a:ext cx="5514322" cy="536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시스템 구성도 및 흐름도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4"/>
            <p:cNvSpPr txBox="1"/>
            <p:nvPr/>
          </p:nvSpPr>
          <p:spPr>
            <a:xfrm>
              <a:off x="5917823" y="4338861"/>
              <a:ext cx="5514322" cy="536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작품 시연</a:t>
              </a:r>
              <a:endParaRPr/>
            </a:p>
          </p:txBody>
        </p:sp>
        <p:sp>
          <p:nvSpPr>
            <p:cNvPr id="145" name="Google Shape;145;p24"/>
            <p:cNvSpPr txBox="1"/>
            <p:nvPr/>
          </p:nvSpPr>
          <p:spPr>
            <a:xfrm>
              <a:off x="5528461" y="5281550"/>
              <a:ext cx="5514322" cy="5366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향후 계획 및 담당 업무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5176936" y="4288554"/>
              <a:ext cx="624000" cy="62399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4"/>
            <p:cNvSpPr txBox="1"/>
            <p:nvPr/>
          </p:nvSpPr>
          <p:spPr>
            <a:xfrm>
              <a:off x="5197231" y="4358736"/>
              <a:ext cx="547650" cy="473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26A1EB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400" b="1">
                <a:solidFill>
                  <a:srgbClr val="26A1E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24"/>
          <p:cNvSpPr/>
          <p:nvPr/>
        </p:nvSpPr>
        <p:spPr>
          <a:xfrm rot="-5400000">
            <a:off x="8578976" y="625969"/>
            <a:ext cx="710899" cy="649922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6314544" y="3620309"/>
            <a:ext cx="5137306" cy="52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시스템별 구현 현황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5762730" y="3581085"/>
            <a:ext cx="601279" cy="60834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5760857" y="3671474"/>
            <a:ext cx="5277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A1E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1">
              <a:solidFill>
                <a:srgbClr val="26A1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317;p36"/>
          <p:cNvSpPr txBox="1">
            <a:spLocks noGrp="1"/>
          </p:cNvSpPr>
          <p:nvPr>
            <p:ph type="body" idx="1"/>
          </p:nvPr>
        </p:nvSpPr>
        <p:spPr>
          <a:xfrm>
            <a:off x="0" y="113433"/>
            <a:ext cx="12192000" cy="76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 smtClean="0">
                <a:latin typeface="+mj-ea"/>
                <a:ea typeface="+mj-ea"/>
                <a:cs typeface="Malgun Gothic"/>
                <a:sym typeface="Malgun Gothic"/>
              </a:rPr>
              <a:t>3-4. </a:t>
            </a:r>
            <a:r>
              <a:rPr lang="ko-KR" altLang="en-US" dirty="0">
                <a:latin typeface="+mj-ea"/>
                <a:ea typeface="+mj-ea"/>
              </a:rPr>
              <a:t>헤드라인 제공 기능 구현 진행 현황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42" y="1330711"/>
            <a:ext cx="7108342" cy="5829397"/>
          </a:xfrm>
          <a:prstGeom prst="rect">
            <a:avLst/>
          </a:prstGeom>
        </p:spPr>
      </p:pic>
      <p:sp>
        <p:nvSpPr>
          <p:cNvPr id="42" name="Google Shape;361;p39"/>
          <p:cNvSpPr txBox="1"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2000" dirty="0" err="1" smtClean="0">
                <a:latin typeface="Malgun Gothic"/>
                <a:ea typeface="Malgun Gothic"/>
                <a:cs typeface="Malgun Gothic"/>
                <a:sym typeface="Malgun Gothic"/>
              </a:rPr>
              <a:t>ML_Headline</a:t>
            </a:r>
            <a:r>
              <a:rPr lang="en-US" sz="2000" dirty="0" smtClean="0">
                <a:latin typeface="Malgun Gothic"/>
                <a:ea typeface="Malgun Gothic"/>
                <a:cs typeface="Malgun Gothic"/>
                <a:sym typeface="Malgun Gothic"/>
              </a:rPr>
              <a:t> &amp; Multi-contents-Summary process </a:t>
            </a:r>
            <a:r>
              <a:rPr lang="en-US" sz="2000" dirty="0" smtClean="0">
                <a:latin typeface="Malgun Gothic"/>
                <a:ea typeface="Malgun Gothic"/>
                <a:cs typeface="Malgun Gothic"/>
                <a:sym typeface="Malgun Gothic"/>
              </a:rPr>
              <a:t>Multiplexing</a:t>
            </a:r>
            <a:endParaRPr sz="2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429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766" y="1885359"/>
            <a:ext cx="5508085" cy="46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3"/>
          <p:cNvSpPr txBox="1"/>
          <p:nvPr/>
        </p:nvSpPr>
        <p:spPr>
          <a:xfrm>
            <a:off x="-706738" y="1448396"/>
            <a:ext cx="5018430" cy="38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학습 결과</a:t>
            </a:r>
            <a:endParaRPr/>
          </a:p>
        </p:txBody>
      </p:sp>
      <p:pic>
        <p:nvPicPr>
          <p:cNvPr id="460" name="Google Shape;46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8346" y="1885359"/>
            <a:ext cx="5189254" cy="21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3813" y="4230724"/>
            <a:ext cx="4482262" cy="23253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7;p36"/>
          <p:cNvSpPr txBox="1">
            <a:spLocks noGrp="1"/>
          </p:cNvSpPr>
          <p:nvPr>
            <p:ph type="body" idx="1"/>
          </p:nvPr>
        </p:nvSpPr>
        <p:spPr>
          <a:xfrm>
            <a:off x="0" y="113433"/>
            <a:ext cx="12192000" cy="76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 smtClean="0">
                <a:latin typeface="+mj-ea"/>
                <a:ea typeface="+mj-ea"/>
                <a:cs typeface="Malgun Gothic"/>
                <a:sym typeface="Malgun Gothic"/>
              </a:rPr>
              <a:t>3-4. </a:t>
            </a:r>
            <a:r>
              <a:rPr lang="ko-KR" altLang="en-US" dirty="0">
                <a:latin typeface="+mj-ea"/>
                <a:ea typeface="+mj-ea"/>
              </a:rPr>
              <a:t>헤드라인 제공 기능 구현 진행 현황</a:t>
            </a:r>
          </a:p>
        </p:txBody>
      </p:sp>
      <p:sp>
        <p:nvSpPr>
          <p:cNvPr id="7" name="Google Shape;361;p39"/>
          <p:cNvSpPr txBox="1"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2000" dirty="0" err="1" smtClean="0">
                <a:latin typeface="Malgun Gothic"/>
                <a:ea typeface="Malgun Gothic"/>
                <a:cs typeface="Malgun Gothic"/>
                <a:sym typeface="Malgun Gothic"/>
              </a:rPr>
              <a:t>ML_Headline</a:t>
            </a:r>
            <a:r>
              <a:rPr lang="en-US" sz="2000" dirty="0" smtClean="0">
                <a:latin typeface="Malgun Gothic"/>
                <a:ea typeface="Malgun Gothic"/>
                <a:cs typeface="Malgun Gothic"/>
                <a:sym typeface="Malgun Gothic"/>
              </a:rPr>
              <a:t> process</a:t>
            </a:r>
            <a:r>
              <a:rPr lang="ko-KR" altLang="en-US" sz="2000" dirty="0" smtClean="0"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ko-KR" altLang="en-US" sz="2000" dirty="0" err="1" smtClean="0">
                <a:latin typeface="Malgun Gothic"/>
                <a:ea typeface="Malgun Gothic"/>
                <a:cs typeface="Malgun Gothic"/>
                <a:sym typeface="Malgun Gothic"/>
              </a:rPr>
              <a:t>머신러닝</a:t>
            </a:r>
            <a:r>
              <a:rPr lang="ko-KR" altLang="en-US" sz="2000" dirty="0" smtClean="0">
                <a:latin typeface="Malgun Gothic"/>
                <a:ea typeface="Malgun Gothic"/>
                <a:cs typeface="Malgun Gothic"/>
                <a:sym typeface="Malgun Gothic"/>
              </a:rPr>
              <a:t> 학습</a:t>
            </a:r>
            <a:endParaRPr sz="2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/>
          <p:nvPr/>
        </p:nvSpPr>
        <p:spPr>
          <a:xfrm>
            <a:off x="571500" y="4388303"/>
            <a:ext cx="1442357" cy="54428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444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3107217" y="3359420"/>
            <a:ext cx="1158240" cy="24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3148038" y="2786634"/>
            <a:ext cx="841248" cy="64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endParaRPr/>
          </a:p>
        </p:txBody>
      </p:sp>
      <p:sp>
        <p:nvSpPr>
          <p:cNvPr id="388" name="Google Shape;388;p40"/>
          <p:cNvSpPr/>
          <p:nvPr/>
        </p:nvSpPr>
        <p:spPr>
          <a:xfrm>
            <a:off x="4540253" y="3054107"/>
            <a:ext cx="2511552" cy="768085"/>
          </a:xfrm>
          <a:prstGeom prst="rect">
            <a:avLst/>
          </a:prstGeom>
          <a:solidFill>
            <a:srgbClr val="D3E7FB"/>
          </a:solidFill>
          <a:ln w="25400" cap="flat" cmpd="sng">
            <a:solidFill>
              <a:srgbClr val="1F68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추천 시스템</a:t>
            </a:r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5275" y="2316480"/>
            <a:ext cx="2207709" cy="164896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/>
          <p:nvPr/>
        </p:nvSpPr>
        <p:spPr>
          <a:xfrm>
            <a:off x="7222017" y="3307080"/>
            <a:ext cx="1158240" cy="24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7321105" y="2786634"/>
            <a:ext cx="841248" cy="64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endParaRPr/>
          </a:p>
        </p:txBody>
      </p:sp>
      <p:sp>
        <p:nvSpPr>
          <p:cNvPr id="392" name="Google Shape;392;p40"/>
          <p:cNvSpPr txBox="1"/>
          <p:nvPr/>
        </p:nvSpPr>
        <p:spPr>
          <a:xfrm>
            <a:off x="1189643" y="5049213"/>
            <a:ext cx="10414442" cy="64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UserRating 테이블에서 user_id, score 와 news_summary를 가져와 cluster_id와 user_id를 recommend 테이블로 업데이트 완료</a:t>
            </a:r>
            <a:endParaRPr/>
          </a:p>
        </p:txBody>
      </p:sp>
      <p:sp>
        <p:nvSpPr>
          <p:cNvPr id="393" name="Google Shape;393;p40"/>
          <p:cNvSpPr txBox="1"/>
          <p:nvPr/>
        </p:nvSpPr>
        <p:spPr>
          <a:xfrm>
            <a:off x="636671" y="4438326"/>
            <a:ext cx="1668507" cy="44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진행현황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17;p36"/>
          <p:cNvSpPr txBox="1">
            <a:spLocks noGrp="1"/>
          </p:cNvSpPr>
          <p:nvPr>
            <p:ph type="body" idx="1"/>
          </p:nvPr>
        </p:nvSpPr>
        <p:spPr>
          <a:xfrm>
            <a:off x="0" y="113433"/>
            <a:ext cx="12192000" cy="76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 smtClean="0">
                <a:latin typeface="+mj-ea"/>
                <a:ea typeface="+mj-ea"/>
                <a:cs typeface="Malgun Gothic"/>
                <a:sym typeface="Malgun Gothic"/>
              </a:rPr>
              <a:t>3-5. </a:t>
            </a:r>
            <a:r>
              <a:rPr lang="ko-KR" altLang="en-US" dirty="0">
                <a:latin typeface="+mj-ea"/>
                <a:ea typeface="+mj-ea"/>
              </a:rPr>
              <a:t>추천 시스템 구현 진행 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E86A58-7E91-4EE0-88C8-C774A7E19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04" y="2340737"/>
            <a:ext cx="1668507" cy="15076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/>
          <p:nvPr/>
        </p:nvSpPr>
        <p:spPr>
          <a:xfrm>
            <a:off x="503464" y="5572125"/>
            <a:ext cx="2000250" cy="50346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444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462642" y="5588661"/>
            <a:ext cx="2375644" cy="44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앞으로의 계획</a:t>
            </a:r>
            <a:endParaRPr/>
          </a:p>
        </p:txBody>
      </p:sp>
      <p:sp>
        <p:nvSpPr>
          <p:cNvPr id="402" name="Google Shape;402;p41"/>
          <p:cNvSpPr txBox="1"/>
          <p:nvPr/>
        </p:nvSpPr>
        <p:spPr>
          <a:xfrm>
            <a:off x="971930" y="6161940"/>
            <a:ext cx="64773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스케쥴러를 사용하여 주기적으로 추천 시스템 동작</a:t>
            </a:r>
            <a:endParaRPr/>
          </a:p>
        </p:txBody>
      </p:sp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874" y="1821724"/>
            <a:ext cx="5371268" cy="2806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1"/>
          <p:cNvSpPr txBox="1"/>
          <p:nvPr/>
        </p:nvSpPr>
        <p:spPr>
          <a:xfrm>
            <a:off x="2272393" y="1449160"/>
            <a:ext cx="1796146" cy="36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Rating table</a:t>
            </a:r>
            <a:endParaRPr/>
          </a:p>
        </p:txBody>
      </p:sp>
      <p:sp>
        <p:nvSpPr>
          <p:cNvPr id="405" name="Google Shape;405;p41"/>
          <p:cNvSpPr txBox="1"/>
          <p:nvPr/>
        </p:nvSpPr>
        <p:spPr>
          <a:xfrm>
            <a:off x="7459435" y="1479096"/>
            <a:ext cx="2231573" cy="3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 table</a:t>
            </a:r>
            <a:endParaRPr/>
          </a:p>
        </p:txBody>
      </p:sp>
      <p:sp>
        <p:nvSpPr>
          <p:cNvPr id="406" name="Google Shape;406;p41"/>
          <p:cNvSpPr txBox="1"/>
          <p:nvPr/>
        </p:nvSpPr>
        <p:spPr>
          <a:xfrm>
            <a:off x="898070" y="4769303"/>
            <a:ext cx="10967356" cy="641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user_id가  pFbDe7m55DYtXMgcarlBFgEFhYr1인 유저에 대한 새로운 뉴스 군집을 Recommend table에 등록 했다.</a:t>
            </a:r>
            <a:endParaRPr/>
          </a:p>
        </p:txBody>
      </p:sp>
      <p:pic>
        <p:nvPicPr>
          <p:cNvPr id="407" name="Google Shape;40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6770" y="2723877"/>
            <a:ext cx="6302420" cy="141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7;p36"/>
          <p:cNvSpPr txBox="1">
            <a:spLocks noGrp="1"/>
          </p:cNvSpPr>
          <p:nvPr>
            <p:ph type="body" idx="1"/>
          </p:nvPr>
        </p:nvSpPr>
        <p:spPr>
          <a:xfrm>
            <a:off x="0" y="113433"/>
            <a:ext cx="12192000" cy="76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 smtClean="0">
                <a:latin typeface="+mj-ea"/>
                <a:ea typeface="+mj-ea"/>
                <a:cs typeface="Malgun Gothic"/>
                <a:sym typeface="Malgun Gothic"/>
              </a:rPr>
              <a:t>3-5. </a:t>
            </a:r>
            <a:r>
              <a:rPr lang="ko-KR" altLang="en-US" dirty="0">
                <a:latin typeface="+mj-ea"/>
                <a:ea typeface="+mj-ea"/>
              </a:rPr>
              <a:t>추천 시스템 구현 진행 현황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/>
          <p:nvPr/>
        </p:nvSpPr>
        <p:spPr>
          <a:xfrm>
            <a:off x="745724" y="1384917"/>
            <a:ext cx="10866268" cy="539762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919" y="1487089"/>
            <a:ext cx="2978691" cy="52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6805" y="1384915"/>
            <a:ext cx="2978692" cy="53063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4. </a:t>
            </a:r>
            <a:r>
              <a:rPr lang="ko-KR" altLang="en-US" dirty="0">
                <a:latin typeface="+mj-ea"/>
                <a:ea typeface="+mj-ea"/>
              </a:rPr>
              <a:t>작품 시연 동영상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6" name="Google Shape;476;p45"/>
          <p:cNvGraphicFramePr/>
          <p:nvPr/>
        </p:nvGraphicFramePr>
        <p:xfrm>
          <a:off x="2167786" y="1460821"/>
          <a:ext cx="8585275" cy="5244750"/>
        </p:xfrm>
        <a:graphic>
          <a:graphicData uri="http://schemas.openxmlformats.org/drawingml/2006/table">
            <a:tbl>
              <a:tblPr>
                <a:noFill/>
                <a:tableStyleId>{285AA81B-BBB5-4392-8076-FD9FE9627FA2}</a:tableStyleId>
              </a:tblPr>
              <a:tblGrid>
                <a:gridCol w="156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6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기간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2019.9.9~2019.12.9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3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 내용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기간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6주</a:t>
                      </a:r>
                      <a:endParaRPr dirty="0"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9주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10주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11주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12주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13주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아이디어 회의 및 계획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관련 자료 조사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 분담 및 핵심 기술 조사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사업 제안서 작성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요구사항 및 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설계 작성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 및 데이터 베이스 구현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 구현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뉴스 크롤링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클러스터링 시스템구현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요약 시스템 구성(추상적)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요약 시스템 구성(추출적)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 시스템 구현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개별 테스트 및 보안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통합 테스트 및 보안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발표 및 시연</a:t>
                      </a:r>
                      <a:endParaRPr/>
                    </a:p>
                  </a:txBody>
                  <a:tcPr marL="59550" marR="595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9550" marR="5955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77" name="Google Shape;477;p45"/>
          <p:cNvSpPr/>
          <p:nvPr/>
        </p:nvSpPr>
        <p:spPr>
          <a:xfrm>
            <a:off x="5577191" y="2184267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5"/>
          <p:cNvSpPr/>
          <p:nvPr/>
        </p:nvSpPr>
        <p:spPr>
          <a:xfrm>
            <a:off x="6096000" y="2474068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5"/>
          <p:cNvSpPr/>
          <p:nvPr/>
        </p:nvSpPr>
        <p:spPr>
          <a:xfrm>
            <a:off x="7159558" y="2778440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6660205" y="3089295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7733489" y="3717587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5"/>
          <p:cNvSpPr/>
          <p:nvPr/>
        </p:nvSpPr>
        <p:spPr>
          <a:xfrm>
            <a:off x="8268510" y="4031311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7159557" y="3377119"/>
            <a:ext cx="90791" cy="103762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5"/>
          <p:cNvSpPr/>
          <p:nvPr/>
        </p:nvSpPr>
        <p:spPr>
          <a:xfrm>
            <a:off x="7733489" y="4319898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8829472" y="4942469"/>
            <a:ext cx="90791" cy="103762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5"/>
          <p:cNvSpPr/>
          <p:nvPr/>
        </p:nvSpPr>
        <p:spPr>
          <a:xfrm>
            <a:off x="8874865" y="4660168"/>
            <a:ext cx="90791" cy="103762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5"/>
          <p:cNvSpPr/>
          <p:nvPr/>
        </p:nvSpPr>
        <p:spPr>
          <a:xfrm>
            <a:off x="8829472" y="5247269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5"/>
          <p:cNvSpPr/>
          <p:nvPr/>
        </p:nvSpPr>
        <p:spPr>
          <a:xfrm>
            <a:off x="8829470" y="5567854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5"/>
          <p:cNvSpPr/>
          <p:nvPr/>
        </p:nvSpPr>
        <p:spPr>
          <a:xfrm>
            <a:off x="9351521" y="5875897"/>
            <a:ext cx="90791" cy="103762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5"/>
          <p:cNvSpPr/>
          <p:nvPr/>
        </p:nvSpPr>
        <p:spPr>
          <a:xfrm>
            <a:off x="9863844" y="6199938"/>
            <a:ext cx="90791" cy="103762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5"/>
          <p:cNvSpPr/>
          <p:nvPr/>
        </p:nvSpPr>
        <p:spPr>
          <a:xfrm>
            <a:off x="10509112" y="6498995"/>
            <a:ext cx="90791" cy="103762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5"/>
          <p:cNvSpPr/>
          <p:nvPr/>
        </p:nvSpPr>
        <p:spPr>
          <a:xfrm>
            <a:off x="473413" y="3012149"/>
            <a:ext cx="1297021" cy="159655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5"/>
          <p:cNvSpPr/>
          <p:nvPr/>
        </p:nvSpPr>
        <p:spPr>
          <a:xfrm>
            <a:off x="632298" y="3343072"/>
            <a:ext cx="90791" cy="103762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622570" y="3758543"/>
            <a:ext cx="90791" cy="103762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5"/>
          <p:cNvSpPr/>
          <p:nvPr/>
        </p:nvSpPr>
        <p:spPr>
          <a:xfrm>
            <a:off x="632298" y="4169529"/>
            <a:ext cx="90791" cy="103762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807771" y="3256454"/>
            <a:ext cx="7097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788316" y="3671925"/>
            <a:ext cx="7097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미완료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788316" y="4082910"/>
            <a:ext cx="70974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5"/>
          <p:cNvSpPr/>
          <p:nvPr/>
        </p:nvSpPr>
        <p:spPr>
          <a:xfrm>
            <a:off x="9351521" y="4644368"/>
            <a:ext cx="90791" cy="103762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9351520" y="4965557"/>
            <a:ext cx="90791" cy="103762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5"/>
          <p:cNvSpPr/>
          <p:nvPr/>
        </p:nvSpPr>
        <p:spPr>
          <a:xfrm>
            <a:off x="8784074" y="3429000"/>
            <a:ext cx="90791" cy="103762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5"/>
          <p:cNvCxnSpPr/>
          <p:nvPr/>
        </p:nvCxnSpPr>
        <p:spPr>
          <a:xfrm>
            <a:off x="7250348" y="3429000"/>
            <a:ext cx="1533726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03" name="Google Shape;503;p45"/>
          <p:cNvCxnSpPr>
            <a:endCxn id="499" idx="6"/>
          </p:cNvCxnSpPr>
          <p:nvPr/>
        </p:nvCxnSpPr>
        <p:spPr>
          <a:xfrm rot="10800000" flipH="1">
            <a:off x="8981812" y="4696249"/>
            <a:ext cx="460500" cy="1140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04" name="Google Shape;504;p45"/>
          <p:cNvCxnSpPr/>
          <p:nvPr/>
        </p:nvCxnSpPr>
        <p:spPr>
          <a:xfrm rot="10800000" flipH="1">
            <a:off x="8900802" y="4993164"/>
            <a:ext cx="460440" cy="11526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5. </a:t>
            </a:r>
            <a:r>
              <a:rPr lang="ko-KR" altLang="en-US" dirty="0">
                <a:latin typeface="+mj-ea"/>
                <a:ea typeface="+mj-ea"/>
              </a:rPr>
              <a:t>향후 계획 및 담당</a:t>
            </a:r>
          </a:p>
        </p:txBody>
      </p:sp>
      <p:sp>
        <p:nvSpPr>
          <p:cNvPr id="35" name="텍스트 개체 틀 2"/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주차 별 계획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0" name="Google Shape;510;p46"/>
          <p:cNvGraphicFramePr/>
          <p:nvPr/>
        </p:nvGraphicFramePr>
        <p:xfrm>
          <a:off x="1076959" y="2116624"/>
          <a:ext cx="10583300" cy="3051670"/>
        </p:xfrm>
        <a:graphic>
          <a:graphicData uri="http://schemas.openxmlformats.org/drawingml/2006/table">
            <a:tbl>
              <a:tblPr firstRow="1" bandRow="1">
                <a:noFill/>
                <a:tableStyleId>{62B95156-1E2D-4CB8-BEFE-C8A857BB1267}</a:tableStyleId>
              </a:tblPr>
              <a:tblGrid>
                <a:gridCol w="235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6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개발 내용</a:t>
                      </a:r>
                      <a:endParaRPr/>
                    </a:p>
                  </a:txBody>
                  <a:tcPr marL="91450" marR="91450" marT="45725" marB="457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11주</a:t>
                      </a:r>
                      <a:endParaRPr/>
                    </a:p>
                  </a:txBody>
                  <a:tcPr marL="91450" marR="91450" marT="45725" marB="457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12주</a:t>
                      </a:r>
                      <a:endParaRPr/>
                    </a:p>
                  </a:txBody>
                  <a:tcPr marL="91450" marR="91450" marT="45725" marB="45725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13주</a:t>
                      </a:r>
                      <a:endParaRPr/>
                    </a:p>
                  </a:txBody>
                  <a:tcPr marL="91450" marR="91450" marT="45725" marB="45725" anchor="ctr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담당자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클러스터링 시스템 구현</a:t>
                      </a:r>
                      <a:endParaRPr/>
                    </a:p>
                  </a:txBody>
                  <a:tcPr marL="91450" marR="91450" marT="45725" marB="45725" anchor="ctr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김혜원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헤드라인 추상적 요약 구현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박주영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스크랩 기능 구현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이산가 비두샤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다중요약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홍승환, 김아연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뉴스 제공 시스템 병렬처리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홍승환, 김아연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개별 테스트 및 보안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전 팀원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통합 테스트 및 보안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전 팀원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최종 문서 수정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전 팀원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최종 발표 및 시연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전 팀원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1" name="Google Shape;511;p46"/>
          <p:cNvSpPr/>
          <p:nvPr/>
        </p:nvSpPr>
        <p:spPr>
          <a:xfrm>
            <a:off x="4468238" y="3064527"/>
            <a:ext cx="992222" cy="25291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5. </a:t>
            </a:r>
            <a:r>
              <a:rPr lang="ko-KR" altLang="en-US" dirty="0">
                <a:latin typeface="+mj-ea"/>
                <a:ea typeface="+mj-ea"/>
              </a:rPr>
              <a:t>향후 계획 및 담당</a:t>
            </a:r>
          </a:p>
        </p:txBody>
      </p:sp>
      <p:sp>
        <p:nvSpPr>
          <p:cNvPr id="7" name="텍스트 개체 틀 2"/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향후 계획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47"/>
          <p:cNvGrpSpPr/>
          <p:nvPr/>
        </p:nvGrpSpPr>
        <p:grpSpPr>
          <a:xfrm>
            <a:off x="2981541" y="314541"/>
            <a:ext cx="6228918" cy="6228918"/>
            <a:chOff x="2579449" y="244905"/>
            <a:chExt cx="6704419" cy="6704419"/>
          </a:xfrm>
        </p:grpSpPr>
        <p:sp>
          <p:nvSpPr>
            <p:cNvPr id="518" name="Google Shape;518;p47"/>
            <p:cNvSpPr/>
            <p:nvPr/>
          </p:nvSpPr>
          <p:spPr>
            <a:xfrm rot="-2700000">
              <a:off x="3561288" y="1226745"/>
              <a:ext cx="4740740" cy="4740740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7"/>
            <p:cNvSpPr/>
            <p:nvPr/>
          </p:nvSpPr>
          <p:spPr>
            <a:xfrm rot="-2700000">
              <a:off x="3748242" y="1413699"/>
              <a:ext cx="4366833" cy="4366833"/>
            </a:xfrm>
            <a:prstGeom prst="roundRect">
              <a:avLst>
                <a:gd name="adj" fmla="val 6228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7"/>
            <p:cNvSpPr/>
            <p:nvPr/>
          </p:nvSpPr>
          <p:spPr>
            <a:xfrm rot="-2700000">
              <a:off x="3866816" y="1532273"/>
              <a:ext cx="4129684" cy="4129684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47"/>
          <p:cNvSpPr/>
          <p:nvPr/>
        </p:nvSpPr>
        <p:spPr>
          <a:xfrm>
            <a:off x="6117495" y="2553561"/>
            <a:ext cx="322117" cy="327904"/>
          </a:xfrm>
          <a:custGeom>
            <a:avLst/>
            <a:gdLst/>
            <a:ahLst/>
            <a:cxnLst/>
            <a:rect l="l" t="t" r="r" b="b"/>
            <a:pathLst>
              <a:path w="1723364" h="1754322" extrusionOk="0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7"/>
          <p:cNvSpPr/>
          <p:nvPr/>
        </p:nvSpPr>
        <p:spPr>
          <a:xfrm>
            <a:off x="6334909" y="2243841"/>
            <a:ext cx="360580" cy="358577"/>
          </a:xfrm>
          <a:custGeom>
            <a:avLst/>
            <a:gdLst/>
            <a:ahLst/>
            <a:cxnLst/>
            <a:rect l="l" t="t" r="r" b="b"/>
            <a:pathLst>
              <a:path w="1857518" h="1847198" extrusionOk="0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7"/>
          <p:cNvSpPr/>
          <p:nvPr/>
        </p:nvSpPr>
        <p:spPr>
          <a:xfrm>
            <a:off x="6002302" y="3111846"/>
            <a:ext cx="245744" cy="244379"/>
          </a:xfrm>
          <a:custGeom>
            <a:avLst/>
            <a:gdLst/>
            <a:ahLst/>
            <a:cxnLst/>
            <a:rect l="l" t="t" r="r" b="b"/>
            <a:pathLst>
              <a:path w="1857518" h="1847198" extrusionOk="0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7"/>
          <p:cNvSpPr/>
          <p:nvPr/>
        </p:nvSpPr>
        <p:spPr>
          <a:xfrm>
            <a:off x="6851285" y="2260748"/>
            <a:ext cx="244018" cy="243363"/>
          </a:xfrm>
          <a:custGeom>
            <a:avLst/>
            <a:gdLst/>
            <a:ahLst/>
            <a:cxnLst/>
            <a:rect l="l" t="t" r="r" b="b"/>
            <a:pathLst>
              <a:path w="1919435" h="1914275" extrusionOk="0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7"/>
          <p:cNvSpPr/>
          <p:nvPr/>
        </p:nvSpPr>
        <p:spPr>
          <a:xfrm>
            <a:off x="6929767" y="2941438"/>
            <a:ext cx="233656" cy="237854"/>
          </a:xfrm>
          <a:custGeom>
            <a:avLst/>
            <a:gdLst/>
            <a:ahLst/>
            <a:cxnLst/>
            <a:rect l="l" t="t" r="r" b="b"/>
            <a:pathLst>
              <a:path w="1723364" h="1754322" extrusionOk="0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7"/>
          <p:cNvSpPr/>
          <p:nvPr/>
        </p:nvSpPr>
        <p:spPr>
          <a:xfrm>
            <a:off x="1583820" y="4034174"/>
            <a:ext cx="9024359" cy="14035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7"/>
          <p:cNvSpPr txBox="1"/>
          <p:nvPr/>
        </p:nvSpPr>
        <p:spPr>
          <a:xfrm>
            <a:off x="3058910" y="4037127"/>
            <a:ext cx="607418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7"/>
          <p:cNvSpPr txBox="1"/>
          <p:nvPr/>
        </p:nvSpPr>
        <p:spPr>
          <a:xfrm>
            <a:off x="3058846" y="4963964"/>
            <a:ext cx="6074107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1867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7"/>
          <p:cNvSpPr/>
          <p:nvPr/>
        </p:nvSpPr>
        <p:spPr>
          <a:xfrm>
            <a:off x="4824247" y="2078590"/>
            <a:ext cx="2356110" cy="1490472"/>
          </a:xfrm>
          <a:prstGeom prst="rect">
            <a:avLst/>
          </a:prstGeom>
          <a:solidFill>
            <a:srgbClr val="3967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47"/>
          <p:cNvPicPr preferRelativeResize="0"/>
          <p:nvPr/>
        </p:nvPicPr>
        <p:blipFill rotWithShape="1">
          <a:blip r:embed="rId3">
            <a:alphaModFix/>
          </a:blip>
          <a:srcRect l="49999" t="7778" r="30890" b="78887"/>
          <a:stretch/>
        </p:blipFill>
        <p:spPr>
          <a:xfrm>
            <a:off x="4492923" y="1690404"/>
            <a:ext cx="3249144" cy="226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0" y="4525089"/>
            <a:ext cx="12192000" cy="76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None/>
            </a:pPr>
            <a:r>
              <a:rPr lang="en-US" sz="6600">
                <a:solidFill>
                  <a:schemeClr val="accent2"/>
                </a:solidFill>
              </a:rPr>
              <a:t>Today News</a:t>
            </a: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2"/>
          </p:nvPr>
        </p:nvSpPr>
        <p:spPr>
          <a:xfrm>
            <a:off x="-197" y="546471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dirty="0"/>
              <a:t>News summary using machine learning</a:t>
            </a:r>
            <a:endParaRPr dirty="0"/>
          </a:p>
        </p:txBody>
      </p:sp>
      <p:grpSp>
        <p:nvGrpSpPr>
          <p:cNvPr id="159" name="Google Shape;159;p25"/>
          <p:cNvGrpSpPr/>
          <p:nvPr/>
        </p:nvGrpSpPr>
        <p:grpSpPr>
          <a:xfrm>
            <a:off x="347501" y="1800528"/>
            <a:ext cx="4521679" cy="1543984"/>
            <a:chOff x="3017860" y="4165332"/>
            <a:chExt cx="1668624" cy="1065551"/>
          </a:xfrm>
        </p:grpSpPr>
        <p:sp>
          <p:nvSpPr>
            <p:cNvPr id="160" name="Google Shape;160;p25"/>
            <p:cNvSpPr txBox="1"/>
            <p:nvPr/>
          </p:nvSpPr>
          <p:spPr>
            <a:xfrm>
              <a:off x="3017860" y="4487462"/>
              <a:ext cx="1668624" cy="743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즉, </a:t>
              </a:r>
              <a:r>
                <a:rPr lang="en-US" sz="1600" b="1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뉴스를 봐야겠다고 생각은 하나, 뉴스를 보지 않는 사람들</a:t>
              </a:r>
              <a:r>
                <a:rPr lang="en-US" sz="1600">
                  <a:solidFill>
                    <a:srgbClr val="24292E"/>
                  </a:solidFill>
                  <a:latin typeface="Arial"/>
                  <a:ea typeface="Arial"/>
                  <a:cs typeface="Arial"/>
                  <a:sym typeface="Arial"/>
                </a:rPr>
                <a:t>에게 오늘 하루의 뉴스를 요약하여  제공하는 어플입니다.</a:t>
              </a:r>
              <a:endParaRPr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 txBox="1"/>
            <p:nvPr/>
          </p:nvSpPr>
          <p:spPr>
            <a:xfrm>
              <a:off x="3017860" y="4165332"/>
              <a:ext cx="1648143" cy="2697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머신러닝을 이용한 뉴스 제공 서비스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195375" y="164627"/>
            <a:ext cx="11568608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dirty="0">
                <a:latin typeface="+mj-ea"/>
                <a:ea typeface="+mj-ea"/>
              </a:rPr>
              <a:t> 1. TN Services </a:t>
            </a:r>
            <a:r>
              <a:rPr lang="ko-KR" altLang="en-US" dirty="0">
                <a:latin typeface="+mj-ea"/>
                <a:ea typeface="+mj-ea"/>
              </a:rPr>
              <a:t>소개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2"/>
          </p:nvPr>
        </p:nvSpPr>
        <p:spPr>
          <a:xfrm>
            <a:off x="623392" y="932723"/>
            <a:ext cx="11568608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Today news어플리케이션을 통해 제공받을 수 있는 서비스입니다.</a:t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777737" y="1988777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777737" y="3582829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777737" y="5176880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4470354" y="1988776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4470354" y="3582828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4470354" y="5176878"/>
            <a:ext cx="812297" cy="812297"/>
          </a:xfrm>
          <a:prstGeom prst="ellipse">
            <a:avLst/>
          </a:prstGeom>
          <a:noFill/>
          <a:ln w="508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1795866" y="1930241"/>
            <a:ext cx="2429527" cy="1052477"/>
            <a:chOff x="1472558" y="1010101"/>
            <a:chExt cx="2765965" cy="789358"/>
          </a:xfrm>
        </p:grpSpPr>
        <p:sp>
          <p:nvSpPr>
            <p:cNvPr id="176" name="Google Shape;176;p26"/>
            <p:cNvSpPr txBox="1"/>
            <p:nvPr/>
          </p:nvSpPr>
          <p:spPr>
            <a:xfrm>
              <a:off x="1472558" y="1360878"/>
              <a:ext cx="2765965" cy="438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실시간으로 </a:t>
              </a:r>
              <a: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뉴스 요약본을 제공합니다.</a:t>
              </a:r>
              <a:endPara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r>
                <a:rPr lang="en-US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뉴스 요약본 제공 </a:t>
              </a:r>
              <a:endPara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26"/>
          <p:cNvGrpSpPr/>
          <p:nvPr/>
        </p:nvGrpSpPr>
        <p:grpSpPr>
          <a:xfrm>
            <a:off x="1795866" y="3524293"/>
            <a:ext cx="2429527" cy="1052478"/>
            <a:chOff x="1472558" y="1010101"/>
            <a:chExt cx="2765965" cy="789359"/>
          </a:xfrm>
        </p:grpSpPr>
        <p:sp>
          <p:nvSpPr>
            <p:cNvPr id="179" name="Google Shape;179;p26"/>
            <p:cNvSpPr txBox="1"/>
            <p:nvPr/>
          </p:nvSpPr>
          <p:spPr>
            <a:xfrm>
              <a:off x="1472558" y="1360879"/>
              <a:ext cx="2765965" cy="438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사용자별 맞춤 뉴스를 추천하여 보여줍니다.</a:t>
              </a:r>
              <a:endPara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3. 개인화 추천 기능</a:t>
              </a:r>
              <a:endParaRPr/>
            </a:p>
          </p:txBody>
        </p:sp>
      </p:grpSp>
      <p:grpSp>
        <p:nvGrpSpPr>
          <p:cNvPr id="181" name="Google Shape;181;p26"/>
          <p:cNvGrpSpPr/>
          <p:nvPr/>
        </p:nvGrpSpPr>
        <p:grpSpPr>
          <a:xfrm>
            <a:off x="1795866" y="5118344"/>
            <a:ext cx="2429527" cy="1175589"/>
            <a:chOff x="1472558" y="1010101"/>
            <a:chExt cx="2765965" cy="881692"/>
          </a:xfrm>
        </p:grpSpPr>
        <p:sp>
          <p:nvSpPr>
            <p:cNvPr id="182" name="Google Shape;182;p26"/>
            <p:cNvSpPr txBox="1"/>
            <p:nvPr/>
          </p:nvSpPr>
          <p:spPr>
            <a:xfrm>
              <a:off x="1472558" y="1268545"/>
              <a:ext cx="2765965" cy="623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군집화된 뉴스의 요약본을 브리핑 해주는 기능이다.</a:t>
              </a:r>
              <a:r>
                <a:rPr lang="en-US" sz="16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83" name="Google Shape;183;p26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5. 뉴스 브리핑 기능</a:t>
              </a:r>
              <a:endParaRPr/>
            </a:p>
          </p:txBody>
        </p:sp>
      </p:grpSp>
      <p:grpSp>
        <p:nvGrpSpPr>
          <p:cNvPr id="184" name="Google Shape;184;p26"/>
          <p:cNvGrpSpPr/>
          <p:nvPr/>
        </p:nvGrpSpPr>
        <p:grpSpPr>
          <a:xfrm>
            <a:off x="5490677" y="1930240"/>
            <a:ext cx="2429527" cy="1052477"/>
            <a:chOff x="1472558" y="1010101"/>
            <a:chExt cx="2765965" cy="789358"/>
          </a:xfrm>
        </p:grpSpPr>
        <p:sp>
          <p:nvSpPr>
            <p:cNvPr id="185" name="Google Shape;185;p26"/>
            <p:cNvSpPr txBox="1"/>
            <p:nvPr/>
          </p:nvSpPr>
          <p:spPr>
            <a:xfrm>
              <a:off x="1472558" y="1360878"/>
              <a:ext cx="2765965" cy="438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뉴스를 군집화하여 주제별로 묶어서 보여줍니다.</a:t>
              </a:r>
              <a:endPara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2. 주제별 뉴스 </a:t>
              </a:r>
              <a:endParaRPr/>
            </a:p>
          </p:txBody>
        </p:sp>
      </p:grpSp>
      <p:grpSp>
        <p:nvGrpSpPr>
          <p:cNvPr id="187" name="Google Shape;187;p26"/>
          <p:cNvGrpSpPr/>
          <p:nvPr/>
        </p:nvGrpSpPr>
        <p:grpSpPr>
          <a:xfrm>
            <a:off x="5490677" y="3524292"/>
            <a:ext cx="2429527" cy="1207341"/>
            <a:chOff x="1472558" y="1010101"/>
            <a:chExt cx="2765965" cy="905506"/>
          </a:xfrm>
        </p:grpSpPr>
        <p:sp>
          <p:nvSpPr>
            <p:cNvPr id="188" name="Google Shape;188;p26"/>
            <p:cNvSpPr txBox="1"/>
            <p:nvPr/>
          </p:nvSpPr>
          <p:spPr>
            <a:xfrm>
              <a:off x="1472559" y="1292359"/>
              <a:ext cx="2658218" cy="623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사용자가 원하는 내용을 스크랩하여 후에 다시 볼 수 있습니다.</a:t>
              </a:r>
              <a:endPara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 txBox="1"/>
            <p:nvPr/>
          </p:nvSpPr>
          <p:spPr>
            <a:xfrm>
              <a:off x="1472558" y="1010101"/>
              <a:ext cx="27659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4. </a:t>
              </a:r>
              <a:r>
                <a:rPr lang="en-US" sz="1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북마크</a:t>
              </a:r>
              <a:r>
                <a:rPr lang="en-US" sz="16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기능</a:t>
              </a:r>
              <a:endParaRPr/>
            </a:p>
          </p:txBody>
        </p:sp>
      </p:grpSp>
      <p:sp>
        <p:nvSpPr>
          <p:cNvPr id="190" name="Google Shape;190;p26"/>
          <p:cNvSpPr txBox="1"/>
          <p:nvPr/>
        </p:nvSpPr>
        <p:spPr>
          <a:xfrm>
            <a:off x="5490677" y="5118342"/>
            <a:ext cx="2429527" cy="33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6. 잠금화면   </a:t>
            </a:r>
            <a:endParaRPr sz="16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5490677" y="5450509"/>
            <a:ext cx="2533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스마트폰의 잠금화면에서 실시간 뉴스를 제공받을 수 있습니다.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6" descr="서적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6305" y="2102515"/>
            <a:ext cx="590855" cy="59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 descr="팟캐스트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597" y="5292848"/>
            <a:ext cx="632429" cy="63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 descr="핀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6305" y="3670752"/>
            <a:ext cx="636448" cy="63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 descr="과녁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139" y="3695386"/>
            <a:ext cx="588998" cy="58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 descr="신문식맞춤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1597" y="2078709"/>
            <a:ext cx="632429" cy="63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 descr="스마트폰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86090" y="5269130"/>
            <a:ext cx="596877" cy="59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시스템 구성도 및 흐름도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TN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시스템 구성도</a:t>
            </a:r>
          </a:p>
        </p:txBody>
      </p:sp>
      <p:pic>
        <p:nvPicPr>
          <p:cNvPr id="4" name="Google Shape;20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683" y="1611961"/>
            <a:ext cx="8952634" cy="5013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2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8"/>
          <p:cNvGrpSpPr/>
          <p:nvPr/>
        </p:nvGrpSpPr>
        <p:grpSpPr>
          <a:xfrm>
            <a:off x="412848" y="1375390"/>
            <a:ext cx="11366304" cy="5240250"/>
            <a:chOff x="1532572" y="1750694"/>
            <a:chExt cx="9562075" cy="4185285"/>
          </a:xfrm>
        </p:grpSpPr>
        <p:pic>
          <p:nvPicPr>
            <p:cNvPr id="211" name="Google Shape;21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32572" y="1750694"/>
              <a:ext cx="9562075" cy="4185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8"/>
            <p:cNvSpPr/>
            <p:nvPr/>
          </p:nvSpPr>
          <p:spPr>
            <a:xfrm>
              <a:off x="2118360" y="2308859"/>
              <a:ext cx="2887980" cy="48006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1532572" y="1789746"/>
              <a:ext cx="2125028" cy="480061"/>
            </a:xfrm>
            <a:prstGeom prst="rect">
              <a:avLst/>
            </a:prstGeom>
            <a:solidFill>
              <a:srgbClr val="D5E9FB"/>
            </a:solidFill>
            <a:ln w="25400" cap="flat" cmpd="sng">
              <a:solidFill>
                <a:srgbClr val="1B7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실시간 기사</a:t>
              </a:r>
              <a:endParaRPr/>
            </a:p>
          </p:txBody>
        </p:sp>
        <p:pic>
          <p:nvPicPr>
            <p:cNvPr id="214" name="Google Shape;214;p28" descr="스톱워치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29269" y="1812148"/>
              <a:ext cx="428132" cy="4281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시스템 구성도 및 흐름도</a:t>
            </a:r>
          </a:p>
        </p:txBody>
      </p:sp>
      <p:sp>
        <p:nvSpPr>
          <p:cNvPr id="9" name="텍스트 개체 틀 2"/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lvl="0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TN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시스템 흐름도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29"/>
          <p:cNvGraphicFramePr/>
          <p:nvPr>
            <p:extLst>
              <p:ext uri="{D42A27DB-BD31-4B8C-83A1-F6EECF244321}">
                <p14:modId xmlns:p14="http://schemas.microsoft.com/office/powerpoint/2010/main" val="4075403727"/>
              </p:ext>
            </p:extLst>
          </p:nvPr>
        </p:nvGraphicFramePr>
        <p:xfrm>
          <a:off x="835079" y="1497063"/>
          <a:ext cx="10651550" cy="5188445"/>
        </p:xfrm>
        <a:graphic>
          <a:graphicData uri="http://schemas.openxmlformats.org/drawingml/2006/table">
            <a:tbl>
              <a:tblPr firstRow="1" bandRow="1">
                <a:noFill/>
                <a:tableStyleId>{614534B6-1387-49A4-B558-93391E02F844}</a:tableStyleId>
              </a:tblPr>
              <a:tblGrid>
                <a:gridCol w="214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유형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주요 기능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설명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진척도(%)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325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앱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로그인 및 회원가입 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사용자가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이메일인증을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통해</a:t>
                      </a:r>
                      <a:r>
                        <a:rPr lang="en-US" sz="1400" u="none" strike="noStrike" cap="none" dirty="0"/>
                        <a:t> </a:t>
                      </a:r>
                      <a:r>
                        <a:rPr lang="en-US" sz="1400" u="none" strike="noStrike" cap="none" dirty="0" err="1"/>
                        <a:t>회원가입을</a:t>
                      </a:r>
                      <a:r>
                        <a:rPr lang="en-US" sz="1400" u="none" strike="noStrike" cap="none" dirty="0"/>
                        <a:t> 하</a:t>
                      </a:r>
                      <a:r>
                        <a:rPr lang="ko-KR" altLang="en-US" sz="1400" u="none" strike="noStrike" cap="none" dirty="0"/>
                        <a:t>고 로그인 기능을 통해 서비스를 이용할 수 있다</a:t>
                      </a:r>
                      <a:r>
                        <a:rPr lang="en-US" altLang="ko-KR" sz="1400" u="none" strike="noStrike" cap="none" dirty="0"/>
                        <a:t>.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2"/>
                          </a:solidFill>
                        </a:rPr>
                        <a:t>100%</a:t>
                      </a:r>
                      <a:endParaRPr sz="14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3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화면 제공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뉴스를 볼 수 있는 메인 화면과 카테고리 화면, 회원 정보와 스크랩 기능이 있는 회원 정보 화면을 제공한다.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90%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3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TTS기능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군집화된 뉴스의 요약본을 브리핑 해주는 기능이다.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2"/>
                          </a:solidFill>
                        </a:rPr>
                        <a:t>100%</a:t>
                      </a:r>
                      <a:endParaRPr sz="14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스크랩 기능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사용자가 원하는 뉴스를 스크랩하여 뉴스 정보를 DB에 저장하여 후에 다시 볼 수 있도록 한다.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0%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3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뉴스 생성 시스템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뉴스 크롤링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실시간으로 정치, 경제, 사회, IT 뉴스를 크롤링 한다.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2"/>
                          </a:solidFill>
                        </a:rPr>
                        <a:t>100%</a:t>
                      </a:r>
                      <a:endParaRPr sz="14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뉴스 요약본 생성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Lexrank를 이용하여 뉴스를 3줄로 요약한 후 db에 저장한다.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accent2"/>
                          </a:solidFill>
                        </a:rPr>
                        <a:t>100%</a:t>
                      </a:r>
                      <a:endParaRPr sz="14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3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뉴스 제공 시스템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뉴스 클러스터링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K-means를 이용하여 주제별로 뉴스를 클러스터링한다.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70%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헤드라인 생성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딥 러닝을 이용하여 생성된 모델을 통해 각 뉴스 군집의 헤드라인을 추상적 요약 기법으로 생성한다.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70%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7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다중 문서 요약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군집화된 뉴스들을 모아 다시 한번 요약하여 각 군집의 대표 요약본으로 제공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80%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뉴스 추천 시스템</a:t>
                      </a:r>
                      <a:endParaRPr/>
                    </a:p>
                  </a:txBody>
                  <a:tcPr marL="91450" marR="91450" marT="45725" marB="45725" anchor="ctr"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개인화 추천 뉴스 제공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콘텐츠기반, 협업필터링을 이용하여 개인별 맞춤 뉴스를 추천한다.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1"/>
                          </a:solidFill>
                        </a:rPr>
                        <a:t>90%</a:t>
                      </a:r>
                      <a:endParaRPr sz="14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시스템 별 구현 현황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type="body" idx="2"/>
          </p:nvPr>
        </p:nvSpPr>
        <p:spPr>
          <a:xfrm>
            <a:off x="0" y="879716"/>
            <a:ext cx="12192000" cy="384043"/>
          </a:xfrm>
        </p:spPr>
        <p:txBody>
          <a:bodyPr/>
          <a:lstStyle/>
          <a:p>
            <a:pPr marL="0" lvl="0" indent="0">
              <a:spcBef>
                <a:spcPts val="0"/>
              </a:spcBef>
              <a:buSzPts val="4800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기능 목록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pPr lvl="0"/>
            <a:r>
              <a:rPr lang="en-US" altLang="ko-KR" dirty="0">
                <a:latin typeface="+mj-ea"/>
                <a:ea typeface="+mj-ea"/>
              </a:rPr>
              <a:t>3-1. APP</a:t>
            </a:r>
            <a:r>
              <a:rPr lang="ko-KR" altLang="en-US" dirty="0">
                <a:latin typeface="+mj-ea"/>
                <a:ea typeface="+mj-ea"/>
              </a:rPr>
              <a:t>개발  세부 진행 사항</a:t>
            </a:r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413" y="1377043"/>
            <a:ext cx="8668916" cy="5236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/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768085"/>
          </a:xfrm>
        </p:spPr>
        <p:txBody>
          <a:bodyPr/>
          <a:lstStyle/>
          <a:p>
            <a:pPr lvl="0"/>
            <a:r>
              <a:rPr lang="en-US" altLang="ko-KR" dirty="0">
                <a:latin typeface="+mj-ea"/>
                <a:ea typeface="+mj-ea"/>
              </a:rPr>
              <a:t>3-1. APP</a:t>
            </a:r>
            <a:r>
              <a:rPr lang="ko-KR" altLang="en-US" dirty="0">
                <a:latin typeface="+mj-ea"/>
                <a:ea typeface="+mj-ea"/>
              </a:rPr>
              <a:t>개발  세부 진행 사항</a:t>
            </a:r>
          </a:p>
        </p:txBody>
      </p:sp>
      <p:pic>
        <p:nvPicPr>
          <p:cNvPr id="6" name="Google Shape;23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354" y="1581200"/>
            <a:ext cx="9489291" cy="44694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3;p31"/>
          <p:cNvSpPr txBox="1">
            <a:spLocks noGrp="1"/>
          </p:cNvSpPr>
          <p:nvPr>
            <p:ph type="body" idx="1"/>
          </p:nvPr>
        </p:nvSpPr>
        <p:spPr>
          <a:xfrm>
            <a:off x="0" y="768085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Architecture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878854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B8FED"/>
      </a:accent1>
      <a:accent2>
        <a:srgbClr val="3967DE"/>
      </a:accent2>
      <a:accent3>
        <a:srgbClr val="26A1EB"/>
      </a:accent3>
      <a:accent4>
        <a:srgbClr val="2B8FED"/>
      </a:accent4>
      <a:accent5>
        <a:srgbClr val="3967DE"/>
      </a:accent5>
      <a:accent6>
        <a:srgbClr val="26A1EB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1983</Words>
  <Application>Microsoft Office PowerPoint</Application>
  <PresentationFormat>와이드스크린</PresentationFormat>
  <Paragraphs>626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Malgun Gothic</vt:lpstr>
      <vt:lpstr>Malgun Gothic</vt:lpstr>
      <vt:lpstr>Arial</vt:lpstr>
      <vt:lpstr>Wingdings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김혜원</dc:creator>
  <cp:lastModifiedBy>김 혜원</cp:lastModifiedBy>
  <cp:revision>12</cp:revision>
  <dcterms:modified xsi:type="dcterms:W3CDTF">2019-11-19T07:11:11Z</dcterms:modified>
</cp:coreProperties>
</file>